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2" r:id="rId2"/>
    <p:sldId id="305" r:id="rId3"/>
    <p:sldId id="307" r:id="rId4"/>
    <p:sldId id="308" r:id="rId5"/>
    <p:sldId id="306" r:id="rId6"/>
    <p:sldId id="309" r:id="rId7"/>
    <p:sldId id="310" r:id="rId8"/>
    <p:sldId id="311" r:id="rId9"/>
    <p:sldId id="312" r:id="rId10"/>
    <p:sldId id="323" r:id="rId11"/>
    <p:sldId id="324" r:id="rId12"/>
    <p:sldId id="320" r:id="rId13"/>
    <p:sldId id="314" r:id="rId14"/>
    <p:sldId id="315" r:id="rId15"/>
    <p:sldId id="318" r:id="rId16"/>
    <p:sldId id="316" r:id="rId17"/>
    <p:sldId id="396" r:id="rId18"/>
    <p:sldId id="2146847288" r:id="rId19"/>
    <p:sldId id="317" r:id="rId20"/>
    <p:sldId id="2146847289" r:id="rId21"/>
    <p:sldId id="319" r:id="rId22"/>
  </p:sldIdLst>
  <p:sldSz cx="12192000" cy="6858000"/>
  <p:notesSz cx="9940925" cy="6808788"/>
  <p:embeddedFontLst>
    <p:embeddedFont>
      <p:font typeface="Arial Black" panose="020B0A04020102020204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Montserrat" panose="020B0604020202020204" charset="-52"/>
      <p:regular r:id="rId31"/>
      <p:bold r:id="rId32"/>
      <p: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0730"/>
    <a:srgbClr val="E8E8EA"/>
    <a:srgbClr val="3D5DBD"/>
    <a:srgbClr val="031E4F"/>
    <a:srgbClr val="C00000"/>
    <a:srgbClr val="004077"/>
    <a:srgbClr val="133266"/>
    <a:srgbClr val="003366"/>
    <a:srgbClr val="696969"/>
    <a:srgbClr val="C40C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9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7735" cy="341200"/>
          </a:xfrm>
          <a:prstGeom prst="rect">
            <a:avLst/>
          </a:prstGeom>
        </p:spPr>
        <p:txBody>
          <a:bodyPr vert="horz" lIns="91127" tIns="45563" rIns="91127" bIns="4556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892" y="1"/>
            <a:ext cx="4307735" cy="341200"/>
          </a:xfrm>
          <a:prstGeom prst="rect">
            <a:avLst/>
          </a:prstGeom>
        </p:spPr>
        <p:txBody>
          <a:bodyPr vert="horz" lIns="91127" tIns="45563" rIns="91127" bIns="45563" rtlCol="0"/>
          <a:lstStyle>
            <a:lvl1pPr algn="r">
              <a:defRPr sz="1200"/>
            </a:lvl1pPr>
          </a:lstStyle>
          <a:p>
            <a:fld id="{A5C22633-D3EB-497B-A37A-F1E254883F84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27" tIns="45563" rIns="91127" bIns="4556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93" y="3277262"/>
            <a:ext cx="7952740" cy="2680702"/>
          </a:xfrm>
          <a:prstGeom prst="rect">
            <a:avLst/>
          </a:prstGeom>
        </p:spPr>
        <p:txBody>
          <a:bodyPr vert="horz" lIns="91127" tIns="45563" rIns="91127" bIns="4556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67590"/>
            <a:ext cx="4307735" cy="341200"/>
          </a:xfrm>
          <a:prstGeom prst="rect">
            <a:avLst/>
          </a:prstGeom>
        </p:spPr>
        <p:txBody>
          <a:bodyPr vert="horz" lIns="91127" tIns="45563" rIns="91127" bIns="4556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892" y="6467590"/>
            <a:ext cx="4307735" cy="341200"/>
          </a:xfrm>
          <a:prstGeom prst="rect">
            <a:avLst/>
          </a:prstGeom>
        </p:spPr>
        <p:txBody>
          <a:bodyPr vert="horz" lIns="91127" tIns="45563" rIns="91127" bIns="45563" rtlCol="0" anchor="b"/>
          <a:lstStyle>
            <a:lvl1pPr algn="r">
              <a:defRPr sz="1200"/>
            </a:lvl1pPr>
          </a:lstStyle>
          <a:p>
            <a:fld id="{FE1A2280-2F2C-48A4-877A-6E905A2E8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32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pPr/>
              <a:t>05.06.2026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23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pPr/>
              <a:t>05.06.2026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03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pPr/>
              <a:t>05.06.2026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53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pPr/>
              <a:t>05.06.2026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83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pPr/>
              <a:t>05.06.2026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52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pPr/>
              <a:t>05.06.2026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58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pPr/>
              <a:t>05.06.2026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07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pPr/>
              <a:t>05.06.2026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344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pPr/>
              <a:t>05.06.2026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84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pPr/>
              <a:t>05.06.2026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57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6DA7-549E-4F58-939F-F8EB4345D5C7}" type="datetimeFigureOut">
              <a:rPr lang="ru-RU" smtClean="0"/>
              <a:pPr/>
              <a:t>05.06.2026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86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05.06.2026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2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2170499E-42BE-9468-ADB5-E51F06090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 выглядит как снимок экрана, Графика, синий, пиксель  Контент, сгенерированный ИИ, может содержать ошибки." name="Рисунок 7" id="8">
            <a:extLst>
              <a:ext uri="{FF2B5EF4-FFF2-40B4-BE49-F238E27FC236}">
                <a16:creationId xmlns:a16="http://schemas.microsoft.com/office/drawing/2014/main" id="{CB3C1E60-9AC7-B3EA-73B6-73BC39329F79}"/>
              </a:ext>
            </a:extLst>
          </p:cNvPr>
          <p:cNvPicPr>
            <a:picLocks noCrop="1" noResize="1" noChangeShapeType="1" noAdjustHandles="1" noGrp="1" noRot="1" noMove="1" noChangeAspect="1" noChangeArrowheads="1" noEditPoints="1"/>
          </p:cNvPicPr>
          <p:nvPr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1408" cy="6858334"/>
          </a:xfrm>
          <a:prstGeom prst="rect">
            <a:avLst/>
          </a:prstGeom>
        </p:spPr>
      </p:pic>
      <p:sp>
        <p:nvSpPr>
          <p:cNvPr name="Заголовок 6" id="2">
            <a:extLst>
              <a:ext uri="{FF2B5EF4-FFF2-40B4-BE49-F238E27FC236}">
                <a16:creationId xmlns:a16="http://schemas.microsoft.com/office/drawing/2014/main" id="{1BF4DFBA-6DDD-F20E-B77C-34CC645852B4}"/>
              </a:ext>
            </a:extLst>
          </p:cNvPr>
          <p:cNvSpPr txBox="1">
            <a:spLocks/>
          </p:cNvSpPr>
          <p:nvPr/>
        </p:nvSpPr>
        <p:spPr>
          <a:xfrm>
            <a:off x="593088" y="2112026"/>
            <a:ext cx="8217827" cy="959089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О</a:t>
            </a:r>
            <a:r>
              <a:rPr dirty="0" b="1" sz="2800" spc="1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подготовке</a:t>
            </a:r>
            <a:r>
              <a:rPr dirty="0" b="1" sz="2800" spc="3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кадров</a:t>
            </a:r>
            <a:r>
              <a:rPr dirty="0" b="1" sz="2800" spc="2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для</a:t>
            </a:r>
            <a:r>
              <a:rPr dirty="0" b="1" sz="2800" spc="3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предприятий</a:t>
            </a:r>
            <a:b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</a:br>
            <a: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и</a:t>
            </a:r>
            <a:r>
              <a:rPr dirty="0" b="1" sz="2800" spc="2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организаций</a:t>
            </a:r>
            <a:r>
              <a:rPr dirty="0" b="1" sz="2800" spc="3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науки</a:t>
            </a:r>
            <a:r>
              <a:rPr dirty="0" b="1" sz="2800" spc="2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и</a:t>
            </a:r>
            <a:r>
              <a:rPr dirty="0" b="1" sz="2800" spc="2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промышленности.</a:t>
            </a:r>
            <a:r>
              <a:rPr dirty="0" b="1" sz="2800" spc="3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Взаимодействие</a:t>
            </a:r>
            <a:r>
              <a:rPr dirty="0" b="1" sz="2800" spc="3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учебных</a:t>
            </a:r>
            <a:r>
              <a:rPr dirty="0" b="1" sz="2800" spc="1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заведений</a:t>
            </a:r>
            <a:b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</a:br>
            <a: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и</a:t>
            </a:r>
            <a:r>
              <a:rPr dirty="0" b="1" sz="2800" spc="1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промышленных</a:t>
            </a:r>
            <a:r>
              <a:rPr dirty="0" b="1" sz="2800" spc="2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b="1" sz="2800" lang="ru-RU">
                <a:solidFill>
                  <a:schemeClr val="bg1"/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предприятий.</a:t>
            </a:r>
            <a:endParaRPr dirty="0" b="1" sz="2400" lang="ru-RU">
              <a:solidFill>
                <a:schemeClr val="bg1"/>
              </a:solidFill>
              <a:latin charset="0" panose="020B0604020202020204" pitchFamily="34" typeface="Arial"/>
              <a:ea charset="0" panose="020B0604030504040204" pitchFamily="34" typeface="Verdana"/>
              <a:cs charset="0" panose="020B0604020202020204" pitchFamily="34" typeface="Arial"/>
            </a:endParaRPr>
          </a:p>
        </p:txBody>
      </p:sp>
      <p:sp>
        <p:nvSpPr>
          <p:cNvPr name="Заголовок 6" id="5">
            <a:extLst>
              <a:ext uri="{FF2B5EF4-FFF2-40B4-BE49-F238E27FC236}">
                <a16:creationId xmlns:a16="http://schemas.microsoft.com/office/drawing/2014/main" id="{108E45B9-8BB2-8FB2-5E94-09768BCD3532}"/>
              </a:ext>
            </a:extLst>
          </p:cNvPr>
          <p:cNvSpPr txBox="1">
            <a:spLocks/>
          </p:cNvSpPr>
          <p:nvPr/>
        </p:nvSpPr>
        <p:spPr>
          <a:xfrm>
            <a:off x="583088" y="3868258"/>
            <a:ext cx="10226040" cy="31914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sz="1100" lang="ru-RU">
                <a:solidFill>
                  <a:schemeClr val="bg1">
                    <a:lumMod val="7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Белоусов</a:t>
            </a:r>
            <a:r>
              <a:rPr dirty="0" sz="1100" spc="300" lang="ru-RU">
                <a:solidFill>
                  <a:schemeClr val="bg1">
                    <a:lumMod val="7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sz="1100" lang="ru-RU">
                <a:solidFill>
                  <a:schemeClr val="bg1">
                    <a:lumMod val="7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Сергей</a:t>
            </a:r>
            <a:r>
              <a:rPr dirty="0" sz="1100" spc="300" lang="ru-RU">
                <a:solidFill>
                  <a:schemeClr val="bg1">
                    <a:lumMod val="7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sz="1100" lang="ru-RU">
                <a:solidFill>
                  <a:schemeClr val="bg1">
                    <a:lumMod val="7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Вячеславович</a:t>
            </a:r>
          </a:p>
          <a:p>
            <a:r>
              <a:rPr dirty="0" sz="1100" lang="ru-RU">
                <a:solidFill>
                  <a:schemeClr val="bg1">
                    <a:lumMod val="7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Проректор</a:t>
            </a:r>
            <a:r>
              <a:rPr dirty="0" sz="1100" spc="300" lang="ru-RU">
                <a:solidFill>
                  <a:schemeClr val="bg1">
                    <a:lumMod val="7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sz="1100" lang="ru-RU">
                <a:solidFill>
                  <a:schemeClr val="bg1">
                    <a:lumMod val="7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НИУ</a:t>
            </a:r>
            <a:r>
              <a:rPr dirty="0" sz="1100" spc="300" lang="ru-RU">
                <a:solidFill>
                  <a:schemeClr val="bg1">
                    <a:lumMod val="7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sz="1100" lang="ru-RU">
                <a:solidFill>
                  <a:schemeClr val="bg1">
                    <a:lumMod val="7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«МЭИ»</a:t>
            </a:r>
          </a:p>
        </p:txBody>
      </p:sp>
      <p:sp>
        <p:nvSpPr>
          <p:cNvPr name="Заголовок 6" id="3">
            <a:extLst>
              <a:ext uri="{FF2B5EF4-FFF2-40B4-BE49-F238E27FC236}">
                <a16:creationId xmlns:a16="http://schemas.microsoft.com/office/drawing/2014/main" id="{06E89826-47F4-CFB0-6E43-1D734A727883}"/>
              </a:ext>
            </a:extLst>
          </p:cNvPr>
          <p:cNvSpPr txBox="1">
            <a:spLocks/>
          </p:cNvSpPr>
          <p:nvPr/>
        </p:nvSpPr>
        <p:spPr>
          <a:xfrm>
            <a:off x="603088" y="4528205"/>
            <a:ext cx="10226040" cy="31914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sz="1100" lang="ru-RU">
                <a:solidFill>
                  <a:schemeClr val="bg1">
                    <a:lumMod val="7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04.06.2026</a:t>
            </a:r>
            <a:r>
              <a:rPr dirty="0" sz="1100" spc="300" lang="ru-RU">
                <a:solidFill>
                  <a:schemeClr val="bg1">
                    <a:lumMod val="7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 xml:space="preserve"> </a:t>
            </a:r>
            <a:r>
              <a:rPr dirty="0" sz="1100" lang="ru-RU">
                <a:solidFill>
                  <a:schemeClr val="bg1">
                    <a:lumMod val="7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г.</a:t>
            </a:r>
          </a:p>
          <a:p>
            <a:endParaRPr dirty="0" sz="1100" lang="ru-RU">
              <a:solidFill>
                <a:schemeClr val="bg1">
                  <a:lumMod val="75000"/>
                </a:schemeClr>
              </a:solidFill>
              <a:latin charset="0" panose="020B0604020202020204" pitchFamily="34" typeface="Arial"/>
              <a:ea charset="0" panose="020B0604030504040204" pitchFamily="34" typeface="Verdana"/>
              <a:cs charset="0" panose="020B0604020202020204" pitchFamily="34" typeface="Arial"/>
            </a:endParaRPr>
          </a:p>
        </p:txBody>
      </p:sp>
      <p:pic>
        <p:nvPicPr>
          <p:cNvPr name="Рисунок 13" id="14">
            <a:extLst>
              <a:ext uri="{FF2B5EF4-FFF2-40B4-BE49-F238E27FC236}">
                <a16:creationId xmlns:a16="http://schemas.microsoft.com/office/drawing/2014/main" id="{F23798E1-79A8-4DE5-AFF5-AB30473100C6}"/>
              </a:ext>
            </a:extLst>
          </p:cNvPr>
          <p:cNvPicPr>
            <a:picLocks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7996" y="714306"/>
            <a:ext cx="1141871" cy="1051927"/>
          </a:xfrm>
          <a:prstGeom prst="roundRect">
            <a:avLst/>
          </a:prstGeom>
        </p:spPr>
      </p:pic>
      <p:sp>
        <p:nvSpPr>
          <p:cNvPr name="Прямоугольник: скругленные углы 5" id="6">
            <a:extLst>
              <a:ext uri="{FF2B5EF4-FFF2-40B4-BE49-F238E27FC236}">
                <a16:creationId xmlns:a16="http://schemas.microsoft.com/office/drawing/2014/main" id="{85692554-5A9C-13B8-AA3D-2528009FD602}"/>
              </a:ext>
            </a:extLst>
          </p:cNvPr>
          <p:cNvSpPr/>
          <p:nvPr/>
        </p:nvSpPr>
        <p:spPr>
          <a:xfrm>
            <a:off x="663827" y="744305"/>
            <a:ext cx="6954750" cy="1051927"/>
          </a:xfrm>
          <a:prstGeom prst="roundRect">
            <a:avLst/>
          </a:prstGeom>
          <a:solidFill>
            <a:srgbClr val="3D5D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r>
              <a:rPr dirty="0" sz="2400" lang="ru-RU">
                <a:latin charset="0" panose="020B0604020202020204" pitchFamily="34" typeface="Arial"/>
                <a:cs charset="0" panose="020B0604020202020204" pitchFamily="34" typeface="Arial"/>
              </a:rPr>
              <a:t>Совет</a:t>
            </a:r>
            <a:r>
              <a:rPr dirty="0" sz="2400" spc="200" lang="ru-RU">
                <a:latin charset="0" panose="020B0604020202020204" pitchFamily="34" typeface="Arial"/>
                <a:cs charset="0" panose="020B0604020202020204" pitchFamily="34" typeface="Arial"/>
              </a:rPr>
              <a:t xml:space="preserve"> </a:t>
            </a:r>
            <a:r>
              <a:rPr dirty="0" sz="2400" lang="ru-RU">
                <a:latin charset="0" panose="020B0604020202020204" pitchFamily="34" typeface="Arial"/>
                <a:cs charset="0" panose="020B0604020202020204" pitchFamily="34" typeface="Arial"/>
              </a:rPr>
              <a:t>директоров</a:t>
            </a:r>
          </a:p>
          <a:p>
            <a:pPr algn="ctr"/>
            <a:r>
              <a:rPr dirty="0" sz="2400" lang="ru-RU">
                <a:latin charset="0" panose="020B0604020202020204" pitchFamily="34" typeface="Arial"/>
                <a:cs charset="0" panose="020B0604020202020204" pitchFamily="34" typeface="Arial"/>
              </a:rPr>
              <a:t>ЮВАО</a:t>
            </a:r>
            <a:r>
              <a:rPr dirty="0" sz="2400" spc="100" lang="ru-RU">
                <a:latin charset="0" panose="020B0604020202020204" pitchFamily="34" typeface="Arial"/>
                <a:cs charset="0" panose="020B0604020202020204" pitchFamily="34" typeface="Arial"/>
              </a:rPr>
              <a:t xml:space="preserve"> </a:t>
            </a:r>
            <a:r>
              <a:rPr dirty="0" sz="2400" lang="ru-RU">
                <a:latin charset="0" panose="020B0604020202020204" pitchFamily="34" typeface="Arial"/>
                <a:cs charset="0" panose="020B0604020202020204" pitchFamily="34" typeface="Arial"/>
              </a:rPr>
              <a:t>г.</a:t>
            </a:r>
            <a:r>
              <a:rPr dirty="0" sz="2400" spc="200" lang="ru-RU">
                <a:latin charset="0" panose="020B0604020202020204" pitchFamily="34" typeface="Arial"/>
                <a:cs charset="0" panose="020B0604020202020204" pitchFamily="34" typeface="Arial"/>
              </a:rPr>
              <a:t xml:space="preserve"> </a:t>
            </a:r>
            <a:r>
              <a:rPr dirty="0" sz="2400" lang="ru-RU">
                <a:latin charset="0" panose="020B0604020202020204" pitchFamily="34" typeface="Arial"/>
                <a:cs charset="0" panose="020B0604020202020204" pitchFamily="34" typeface="Arial"/>
              </a:rPr>
              <a:t>Москвы</a:t>
            </a:r>
          </a:p>
        </p:txBody>
      </p:sp>
    </p:spTree>
    <p:extLst>
      <p:ext uri="{BB962C8B-B14F-4D97-AF65-F5344CB8AC3E}">
        <p14:creationId xmlns:p14="http://schemas.microsoft.com/office/powerpoint/2010/main" val="337021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Группа 4" id="5"/>
          <p:cNvGrpSpPr/>
          <p:nvPr/>
        </p:nvGrpSpPr>
        <p:grpSpPr>
          <a:xfrm>
            <a:off x="692" y="0"/>
            <a:ext cx="12190615" cy="6858000"/>
            <a:chOff x="692" y="0"/>
            <a:chExt cx="12190615" cy="6858000"/>
          </a:xfrm>
        </p:grpSpPr>
        <p:pic>
          <p:nvPicPr>
            <p:cNvPr name="Рисунок 2" id="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2" y="0"/>
              <a:ext cx="12190615" cy="6858000"/>
            </a:xfrm>
            <a:prstGeom prst="rect">
              <a:avLst/>
            </a:prstGeom>
          </p:spPr>
        </p:pic>
        <p:sp>
          <p:nvSpPr>
            <p:cNvPr name="Прямоугольник 3" id="4"/>
            <p:cNvSpPr/>
            <p:nvPr/>
          </p:nvSpPr>
          <p:spPr>
            <a:xfrm>
              <a:off x="11235350" y="5948127"/>
              <a:ext cx="772934" cy="7409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ru-RU"/>
            </a:p>
          </p:txBody>
        </p:sp>
      </p:grpSp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20730" y="641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TextBox 5" id="6"/>
          <p:cNvSpPr txBox="1"/>
          <p:nvPr/>
        </p:nvSpPr>
        <p:spPr>
          <a:xfrm>
            <a:off x="11640655" y="629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10</a:t>
            </a:r>
          </a:p>
        </p:txBody>
      </p:sp>
      <p:pic>
        <p:nvPicPr>
          <p:cNvPr name="Рисунок 6" id="7"/>
          <p:cNvPicPr>
            <a:picLocks noChangeAspect="1"/>
          </p:cNvPicPr>
          <p:nvPr/>
        </p:nvPicPr>
        <p:blipFill rotWithShape="1">
          <a:blip r:embed="rId3"/>
          <a:srcRect r="51602"/>
          <a:stretch/>
        </p:blipFill>
        <p:spPr>
          <a:xfrm>
            <a:off x="10651823" y="121212"/>
            <a:ext cx="1163806" cy="1080000"/>
          </a:xfrm>
          <a:prstGeom prst="rect">
            <a:avLst/>
          </a:prstGeom>
        </p:spPr>
      </p:pic>
      <p:pic>
        <p:nvPicPr>
          <p:cNvPr name="Picture 4" id="2">
            <a:extLst>
              <a:ext uri="{FF2B5EF4-FFF2-40B4-BE49-F238E27FC236}">
                <a16:creationId xmlns:a16="http://schemas.microsoft.com/office/drawing/2014/main" id="{3EE4E151-C586-035F-CE95-0BCB9B8A7F95}"/>
              </a:ext>
            </a:extLst>
          </p:cNvPr>
          <p:cNvPicPr>
            <a:picLocks noChangeAspect="1" noChangeArrowheads="1"/>
          </p:cNvPicPr>
          <p:nvPr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75" y="48102"/>
            <a:ext cx="1603125" cy="11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693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40730" y="643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TextBox 5" id="6"/>
          <p:cNvSpPr txBox="1"/>
          <p:nvPr/>
        </p:nvSpPr>
        <p:spPr>
          <a:xfrm>
            <a:off x="11650655" y="630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11</a:t>
            </a:r>
          </a:p>
        </p:txBody>
      </p:sp>
      <p:pic>
        <p:nvPicPr>
          <p:cNvPr name="Рисунок 7" id="8"/>
          <p:cNvPicPr>
            <a:picLocks noChangeAspect="1"/>
          </p:cNvPicPr>
          <p:nvPr/>
        </p:nvPicPr>
        <p:blipFill rotWithShape="1">
          <a:blip r:embed="rId2"/>
          <a:srcRect r="51602"/>
          <a:stretch/>
        </p:blipFill>
        <p:spPr>
          <a:xfrm>
            <a:off x="10764103" y="78988"/>
            <a:ext cx="1163806" cy="1080000"/>
          </a:xfrm>
          <a:prstGeom prst="rect">
            <a:avLst/>
          </a:prstGeom>
        </p:spPr>
      </p:pic>
      <p:pic>
        <p:nvPicPr>
          <p:cNvPr name="Picture 4" id="2">
            <a:extLst>
              <a:ext uri="{FF2B5EF4-FFF2-40B4-BE49-F238E27FC236}">
                <a16:creationId xmlns:a16="http://schemas.microsoft.com/office/drawing/2014/main" id="{85807F68-3150-3094-B9E9-D9345AD107E2}"/>
              </a:ext>
            </a:extLst>
          </p:cNvPr>
          <p:cNvPicPr>
            <a:picLocks noChangeAspect="1" noChangeArrowheads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75" y="48102"/>
            <a:ext cx="1603125" cy="11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name="TextBox 3" id="4">
            <a:extLst>
              <a:ext uri="{FF2B5EF4-FFF2-40B4-BE49-F238E27FC236}">
                <a16:creationId xmlns:a16="http://schemas.microsoft.com/office/drawing/2014/main" id="{B3490AEA-24DC-B399-B7AC-19DF329E5C67}"/>
              </a:ext>
            </a:extLst>
          </p:cNvPr>
          <p:cNvSpPr txBox="1"/>
          <p:nvPr/>
        </p:nvSpPr>
        <p:spPr>
          <a:xfrm>
            <a:off x="906692" y="356600"/>
            <a:ext cx="9012026" cy="769441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dirty="0" b="1" sz="4400" lang="ru-RU">
                <a:solidFill>
                  <a:srgbClr val="B60730"/>
                </a:solidFill>
                <a:latin charset="0" panose="020B0604020202020204" pitchFamily="34" typeface="Arial"/>
                <a:cs charset="0" panose="020B0604020202020204" pitchFamily="34" typeface="Arial"/>
              </a:rPr>
              <a:t>Трудоустройство</a:t>
            </a:r>
            <a:r>
              <a:rPr dirty="0" b="1" sz="4400" spc="200" lang="ru-RU">
                <a:solidFill>
                  <a:srgbClr val="B60730"/>
                </a:solidFill>
                <a:latin charset="0" panose="020B0604020202020204" pitchFamily="34" typeface="Arial"/>
                <a:cs charset="0" panose="020B0604020202020204" pitchFamily="34" typeface="Arial"/>
              </a:rPr>
              <a:t xml:space="preserve"> </a:t>
            </a:r>
            <a:r>
              <a:rPr dirty="0" b="1" sz="4400" lang="ru-RU">
                <a:solidFill>
                  <a:srgbClr val="B60730"/>
                </a:solidFill>
                <a:latin charset="0" panose="020B0604020202020204" pitchFamily="34" typeface="Arial"/>
                <a:cs charset="0" panose="020B0604020202020204" pitchFamily="34" typeface="Arial"/>
              </a:rPr>
              <a:t>выпускников</a:t>
            </a:r>
          </a:p>
        </p:txBody>
      </p:sp>
      <p:sp>
        <p:nvSpPr>
          <p:cNvPr name="Прямоугольник: скругленные углы 4" id="5">
            <a:extLst>
              <a:ext uri="{FF2B5EF4-FFF2-40B4-BE49-F238E27FC236}">
                <a16:creationId xmlns:a16="http://schemas.microsoft.com/office/drawing/2014/main" id="{C2B7C6F2-8AB5-5EC6-8668-7BDC4D28199F}"/>
              </a:ext>
            </a:extLst>
          </p:cNvPr>
          <p:cNvSpPr/>
          <p:nvPr/>
        </p:nvSpPr>
        <p:spPr>
          <a:xfrm>
            <a:off x="727010" y="1314514"/>
            <a:ext cx="10812545" cy="4795201"/>
          </a:xfrm>
          <a:prstGeom prst="roundRect">
            <a:avLst/>
          </a:prstGeom>
          <a:solidFill>
            <a:srgbClr val="E8E8EA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sp>
        <p:nvSpPr>
          <p:cNvPr name="TextBox 6" id="7">
            <a:extLst>
              <a:ext uri="{FF2B5EF4-FFF2-40B4-BE49-F238E27FC236}">
                <a16:creationId xmlns:a16="http://schemas.microsoft.com/office/drawing/2014/main" id="{5542ED13-B840-900C-1C30-9E68E519210D}"/>
              </a:ext>
            </a:extLst>
          </p:cNvPr>
          <p:cNvSpPr txBox="1"/>
          <p:nvPr/>
        </p:nvSpPr>
        <p:spPr>
          <a:xfrm>
            <a:off x="1103509" y="1546569"/>
            <a:ext cx="10048973" cy="4062651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dirty="0" b="1" sz="3000" lang="ru-RU">
                <a:solidFill>
                  <a:srgbClr val="B60730"/>
                </a:solidFill>
              </a:rPr>
              <a:t>Национальный</a:t>
            </a:r>
            <a:r>
              <a:rPr dirty="0" b="1" sz="3000" spc="300" lang="ru-RU">
                <a:solidFill>
                  <a:srgbClr val="B60730"/>
                </a:solidFill>
              </a:rPr>
              <a:t xml:space="preserve"> </a:t>
            </a:r>
            <a:r>
              <a:rPr dirty="0" b="1" sz="3000" lang="ru-RU">
                <a:solidFill>
                  <a:srgbClr val="B60730"/>
                </a:solidFill>
              </a:rPr>
              <a:t>рейтинг</a:t>
            </a:r>
            <a:r>
              <a:rPr dirty="0" b="1" sz="3000" spc="300" lang="ru-RU">
                <a:solidFill>
                  <a:srgbClr val="B60730"/>
                </a:solidFill>
              </a:rPr>
              <a:t xml:space="preserve"> </a:t>
            </a:r>
            <a:r>
              <a:rPr dirty="0" b="1" sz="3000" lang="ru-RU">
                <a:solidFill>
                  <a:srgbClr val="B60730"/>
                </a:solidFill>
              </a:rPr>
              <a:t>по</a:t>
            </a:r>
            <a:r>
              <a:rPr dirty="0" b="1" sz="3000" spc="100" lang="ru-RU">
                <a:solidFill>
                  <a:srgbClr val="B60730"/>
                </a:solidFill>
              </a:rPr>
              <a:t xml:space="preserve"> </a:t>
            </a:r>
            <a:r>
              <a:rPr dirty="0" b="1" sz="3000" lang="ru-RU">
                <a:solidFill>
                  <a:srgbClr val="B60730"/>
                </a:solidFill>
              </a:rPr>
              <a:t>трудоустройству</a:t>
            </a:r>
            <a:r>
              <a:rPr dirty="0" b="1" sz="3000" spc="100" lang="ru-RU">
                <a:solidFill>
                  <a:srgbClr val="B60730"/>
                </a:solidFill>
              </a:rPr>
              <a:t xml:space="preserve"> </a:t>
            </a:r>
            <a:r>
              <a:rPr dirty="0" b="1" sz="3000" lang="ru-RU">
                <a:solidFill>
                  <a:srgbClr val="B60730"/>
                </a:solidFill>
              </a:rPr>
              <a:t>выпускников</a:t>
            </a:r>
          </a:p>
          <a:p>
            <a:r>
              <a:rPr dirty="0" b="1" sz="1600" lang="ru-RU"/>
              <a:t>(Методика,</a:t>
            </a:r>
            <a:r>
              <a:rPr dirty="0" b="1" sz="1600" spc="200" lang="ru-RU"/>
              <a:t xml:space="preserve"> </a:t>
            </a:r>
            <a:r>
              <a:rPr dirty="0" b="1" sz="1600" lang="ru-RU"/>
              <a:t>утвержденная</a:t>
            </a:r>
            <a:r>
              <a:rPr dirty="0" b="1" sz="1600" spc="200" lang="ru-RU"/>
              <a:t xml:space="preserve"> </a:t>
            </a:r>
            <a:r>
              <a:rPr dirty="0" b="1" sz="1600" lang="ru-RU"/>
              <a:t>Распоряжением</a:t>
            </a:r>
            <a:r>
              <a:rPr dirty="0" b="1" sz="1600" spc="100" lang="ru-RU"/>
              <a:t xml:space="preserve"> </a:t>
            </a:r>
            <a:r>
              <a:rPr dirty="0" b="1" sz="1600" lang="ru-RU"/>
              <a:t>Правительства</a:t>
            </a:r>
            <a:r>
              <a:rPr dirty="0" b="1" sz="1600" spc="100" lang="ru-RU"/>
              <a:t xml:space="preserve"> </a:t>
            </a:r>
            <a:r>
              <a:rPr dirty="0" b="1" sz="1600" lang="ru-RU"/>
              <a:t>РФ</a:t>
            </a:r>
            <a:r>
              <a:rPr dirty="0" b="1" sz="1600" spc="200" lang="ru-RU"/>
              <a:t xml:space="preserve"> </a:t>
            </a:r>
            <a:r>
              <a:rPr dirty="0" b="1" sz="1600" lang="ru-RU"/>
              <a:t>от</a:t>
            </a:r>
            <a:r>
              <a:rPr dirty="0" b="1" sz="1600" spc="300" lang="ru-RU"/>
              <a:t xml:space="preserve"> </a:t>
            </a:r>
            <a:r>
              <a:rPr dirty="0" b="1" sz="1600" lang="ru-RU"/>
              <a:t>28</a:t>
            </a:r>
            <a:r>
              <a:rPr dirty="0" b="1" sz="1600" spc="300" lang="ru-RU"/>
              <a:t xml:space="preserve"> </a:t>
            </a:r>
            <a:r>
              <a:rPr dirty="0" b="1" sz="1600" lang="ru-RU"/>
              <a:t>мая</a:t>
            </a:r>
            <a:r>
              <a:rPr dirty="0" b="1" sz="1600" spc="300" lang="ru-RU"/>
              <a:t xml:space="preserve"> </a:t>
            </a:r>
            <a:r>
              <a:rPr dirty="0" b="1" sz="1600" lang="ru-RU"/>
              <a:t>2025</a:t>
            </a:r>
            <a:r>
              <a:rPr dirty="0" b="1" sz="1600" spc="100" lang="ru-RU"/>
              <a:t xml:space="preserve"> </a:t>
            </a:r>
            <a:r>
              <a:rPr dirty="0" b="1" sz="1600" lang="ru-RU"/>
              <a:t>г.</a:t>
            </a:r>
            <a:r>
              <a:rPr dirty="0" b="1" sz="1600" spc="200" lang="ru-RU"/>
              <a:t xml:space="preserve"> </a:t>
            </a:r>
            <a:r>
              <a:rPr dirty="0" b="1" sz="1600" lang="ru-RU"/>
              <a:t>№1346-р)</a:t>
            </a:r>
          </a:p>
          <a:p>
            <a:endParaRPr dirty="0" b="1" sz="2000" lang="ru-RU">
              <a:solidFill>
                <a:srgbClr val="B60730"/>
              </a:solidFill>
            </a:endParaRPr>
          </a:p>
          <a:p>
            <a:r>
              <a:rPr dirty="0" b="1" sz="2000" lang="ru-RU">
                <a:solidFill>
                  <a:srgbClr val="B60730"/>
                </a:solidFill>
              </a:rPr>
              <a:t>1</a:t>
            </a:r>
            <a:r>
              <a:rPr dirty="0" b="1" sz="2000" spc="200" lang="ru-RU">
                <a:solidFill>
                  <a:srgbClr val="B60730"/>
                </a:solidFill>
              </a:rPr>
              <a:t xml:space="preserve"> </a:t>
            </a:r>
            <a:r>
              <a:rPr dirty="0" b="1" sz="2000" lang="ru-RU">
                <a:solidFill>
                  <a:srgbClr val="B60730"/>
                </a:solidFill>
              </a:rPr>
              <a:t>место</a:t>
            </a:r>
            <a:r>
              <a:rPr dirty="0" b="1" sz="2000" spc="300" lang="ru-RU">
                <a:solidFill>
                  <a:srgbClr val="B60730"/>
                </a:solidFill>
              </a:rPr>
              <a:t xml:space="preserve"> </a:t>
            </a:r>
            <a:r>
              <a:rPr dirty="0" b="1" sz="2000" lang="ru-RU"/>
              <a:t>Электро-</a:t>
            </a:r>
            <a:r>
              <a:rPr dirty="0" b="1" sz="2000" spc="200" lang="ru-RU"/>
              <a:t xml:space="preserve"> </a:t>
            </a:r>
            <a:r>
              <a:rPr dirty="0" b="1" sz="2000" lang="ru-RU"/>
              <a:t>и</a:t>
            </a:r>
            <a:r>
              <a:rPr dirty="0" b="1" sz="2000" spc="200" lang="ru-RU"/>
              <a:t xml:space="preserve"> </a:t>
            </a:r>
            <a:r>
              <a:rPr dirty="0" b="1" sz="2000" lang="ru-RU"/>
              <a:t>теплоэнергетика,</a:t>
            </a:r>
            <a:r>
              <a:rPr dirty="0" b="1" sz="2000" spc="200" lang="ru-RU"/>
              <a:t xml:space="preserve"> </a:t>
            </a:r>
            <a:r>
              <a:rPr dirty="0" b="1" sz="2000" lang="ru-RU"/>
              <a:t>Энергетическое</a:t>
            </a:r>
            <a:r>
              <a:rPr dirty="0" b="1" sz="2000" spc="200" lang="ru-RU"/>
              <a:t xml:space="preserve"> </a:t>
            </a:r>
            <a:r>
              <a:rPr dirty="0" b="1" sz="2000" lang="ru-RU"/>
              <a:t>машиностроение.</a:t>
            </a:r>
          </a:p>
          <a:p>
            <a:endParaRPr dirty="0" b="1" lang="ru-RU"/>
          </a:p>
          <a:p>
            <a:r>
              <a:rPr dirty="0" b="1" sz="2000" lang="ru-RU">
                <a:solidFill>
                  <a:srgbClr val="B60730"/>
                </a:solidFill>
              </a:rPr>
              <a:t>ТОП-3</a:t>
            </a:r>
            <a:r>
              <a:rPr dirty="0" b="1" sz="2000" spc="300" lang="ru-RU"/>
              <a:t xml:space="preserve"> </a:t>
            </a:r>
            <a:r>
              <a:rPr dirty="0" b="1" sz="2000" lang="ru-RU"/>
              <a:t>Ядерная</a:t>
            </a:r>
            <a:r>
              <a:rPr dirty="0" b="1" sz="2000" spc="200" lang="ru-RU"/>
              <a:t xml:space="preserve"> </a:t>
            </a:r>
            <a:r>
              <a:rPr dirty="0" b="1" sz="2000" lang="ru-RU"/>
              <a:t>энергетика</a:t>
            </a:r>
            <a:r>
              <a:rPr dirty="0" b="1" sz="2000" spc="100" lang="ru-RU"/>
              <a:t xml:space="preserve"> </a:t>
            </a:r>
            <a:r>
              <a:rPr dirty="0" b="1" sz="2000" lang="ru-RU"/>
              <a:t>и</a:t>
            </a:r>
            <a:r>
              <a:rPr dirty="0" b="1" sz="2000" spc="100" lang="ru-RU"/>
              <a:t xml:space="preserve"> </a:t>
            </a:r>
            <a:r>
              <a:rPr dirty="0" b="1" sz="2000" lang="ru-RU"/>
              <a:t>технологии;</a:t>
            </a:r>
            <a:r>
              <a:rPr dirty="0" b="1" sz="2000" spc="200" lang="ru-RU"/>
              <a:t xml:space="preserve"> </a:t>
            </a:r>
            <a:r>
              <a:rPr dirty="0" b="1" sz="2000" lang="ru-RU"/>
              <a:t>Фотоника,</a:t>
            </a:r>
            <a:r>
              <a:rPr dirty="0" b="1" sz="2000" spc="100" lang="ru-RU"/>
              <a:t xml:space="preserve"> </a:t>
            </a:r>
            <a:r>
              <a:rPr dirty="0" b="1" sz="2000" lang="ru-RU"/>
              <a:t>приборостроение,</a:t>
            </a:r>
            <a:r>
              <a:rPr dirty="0" b="1" sz="2000" spc="200" lang="ru-RU"/>
              <a:t xml:space="preserve"> </a:t>
            </a:r>
            <a:r>
              <a:rPr dirty="0" b="1" sz="2000" lang="ru-RU"/>
              <a:t>оптические</a:t>
            </a:r>
            <a:r>
              <a:rPr dirty="0" b="1" sz="2000" spc="300" lang="ru-RU"/>
              <a:t xml:space="preserve"> </a:t>
            </a:r>
            <a:r>
              <a:rPr dirty="0" b="1" sz="2000" lang="ru-RU"/>
              <a:t>и</a:t>
            </a:r>
            <a:r>
              <a:rPr dirty="0" b="1" sz="2000" spc="200" lang="ru-RU"/>
              <a:t xml:space="preserve"> </a:t>
            </a:r>
            <a:r>
              <a:rPr dirty="0" b="1" sz="2000" lang="ru-RU"/>
              <a:t>биотехнические</a:t>
            </a:r>
            <a:r>
              <a:rPr dirty="0" b="1" sz="2000" spc="200" lang="ru-RU"/>
              <a:t xml:space="preserve"> </a:t>
            </a:r>
            <a:r>
              <a:rPr dirty="0" b="1" sz="2000" lang="ru-RU"/>
              <a:t>системы</a:t>
            </a:r>
            <a:r>
              <a:rPr dirty="0" b="1" sz="2000" spc="300" lang="ru-RU"/>
              <a:t xml:space="preserve"> </a:t>
            </a:r>
            <a:r>
              <a:rPr dirty="0" b="1" sz="2000" lang="ru-RU"/>
              <a:t>и</a:t>
            </a:r>
            <a:r>
              <a:rPr dirty="0" b="1" sz="2000" spc="300" lang="ru-RU"/>
              <a:t xml:space="preserve"> </a:t>
            </a:r>
            <a:r>
              <a:rPr dirty="0" b="1" sz="2000" lang="ru-RU"/>
              <a:t>технологии;</a:t>
            </a:r>
            <a:r>
              <a:rPr dirty="0" b="1" sz="2000" spc="200" lang="ru-RU"/>
              <a:t xml:space="preserve"> </a:t>
            </a:r>
            <a:r>
              <a:rPr dirty="0" b="1" sz="2000" lang="ru-RU"/>
              <a:t>Управление</a:t>
            </a:r>
            <a:r>
              <a:rPr dirty="0" b="1" sz="2000" spc="300" lang="ru-RU"/>
              <a:t xml:space="preserve"> </a:t>
            </a:r>
            <a:r>
              <a:rPr dirty="0" b="1" sz="2000" lang="ru-RU"/>
              <a:t>в</a:t>
            </a:r>
            <a:r>
              <a:rPr dirty="0" b="1" sz="2000" spc="100" lang="ru-RU"/>
              <a:t xml:space="preserve"> </a:t>
            </a:r>
            <a:r>
              <a:rPr dirty="0" b="1" sz="2000" lang="ru-RU"/>
              <a:t>технических</a:t>
            </a:r>
            <a:r>
              <a:rPr dirty="0" b="1" sz="2000" spc="300" lang="ru-RU"/>
              <a:t xml:space="preserve"> </a:t>
            </a:r>
            <a:r>
              <a:rPr dirty="0" b="1" sz="2000" lang="ru-RU"/>
              <a:t>системах.</a:t>
            </a:r>
          </a:p>
          <a:p>
            <a:endParaRPr dirty="0" b="1" lang="ru-RU"/>
          </a:p>
          <a:p>
            <a:r>
              <a:rPr dirty="0" b="1" sz="2000" lang="ru-RU">
                <a:solidFill>
                  <a:srgbClr val="B60730"/>
                </a:solidFill>
              </a:rPr>
              <a:t>ТОП-5</a:t>
            </a:r>
            <a:r>
              <a:rPr dirty="0" b="1" sz="2000" spc="300" lang="ru-RU"/>
              <a:t xml:space="preserve"> </a:t>
            </a:r>
            <a:r>
              <a:rPr dirty="0" b="1" sz="2000" lang="ru-RU"/>
              <a:t>Математика</a:t>
            </a:r>
            <a:r>
              <a:rPr dirty="0" b="1" sz="2000" spc="100" lang="ru-RU"/>
              <a:t xml:space="preserve"> </a:t>
            </a:r>
            <a:r>
              <a:rPr dirty="0" b="1" sz="2000" lang="ru-RU"/>
              <a:t>и</a:t>
            </a:r>
            <a:r>
              <a:rPr dirty="0" b="1" sz="2000" spc="200" lang="ru-RU"/>
              <a:t xml:space="preserve"> </a:t>
            </a:r>
            <a:r>
              <a:rPr dirty="0" b="1" sz="2000" lang="ru-RU"/>
              <a:t>механика;</a:t>
            </a:r>
            <a:r>
              <a:rPr dirty="0" b="1" sz="2000" spc="300" lang="ru-RU"/>
              <a:t xml:space="preserve"> </a:t>
            </a:r>
            <a:r>
              <a:rPr dirty="0" b="1" sz="2000" lang="ru-RU"/>
              <a:t>Электроника,</a:t>
            </a:r>
            <a:r>
              <a:rPr dirty="0" b="1" sz="2000" spc="100" lang="ru-RU"/>
              <a:t xml:space="preserve"> </a:t>
            </a:r>
            <a:r>
              <a:rPr dirty="0" b="1" sz="2000" lang="ru-RU"/>
              <a:t>радиотехника</a:t>
            </a:r>
            <a:r>
              <a:rPr dirty="0" b="1" sz="2000" spc="200" lang="ru-RU"/>
              <a:t xml:space="preserve"> </a:t>
            </a:r>
            <a:r>
              <a:rPr dirty="0" b="1" sz="2000" lang="ru-RU"/>
              <a:t>и</a:t>
            </a:r>
            <a:r>
              <a:rPr dirty="0" b="1" sz="2000" spc="300" lang="ru-RU"/>
              <a:t xml:space="preserve"> </a:t>
            </a:r>
            <a:r>
              <a:rPr dirty="0" b="1" sz="2000" lang="ru-RU"/>
              <a:t>системы</a:t>
            </a:r>
            <a:r>
              <a:rPr dirty="0" b="1" sz="2000" spc="100" lang="ru-RU"/>
              <a:t xml:space="preserve"> </a:t>
            </a:r>
            <a:r>
              <a:rPr dirty="0" b="1" sz="2000" lang="ru-RU"/>
              <a:t>связи.</a:t>
            </a:r>
          </a:p>
          <a:p>
            <a:endParaRPr dirty="0" b="1" lang="ru-RU"/>
          </a:p>
          <a:p>
            <a:r>
              <a:rPr dirty="0" b="1" sz="2000" lang="ru-RU">
                <a:solidFill>
                  <a:srgbClr val="B60730"/>
                </a:solidFill>
              </a:rPr>
              <a:t>ТОП-10</a:t>
            </a:r>
            <a:r>
              <a:rPr dirty="0" b="1" sz="2000" spc="300" lang="ru-RU">
                <a:solidFill>
                  <a:srgbClr val="B60730"/>
                </a:solidFill>
              </a:rPr>
              <a:t xml:space="preserve"> </a:t>
            </a:r>
            <a:r>
              <a:rPr dirty="0" b="1" sz="2000" lang="ru-RU"/>
              <a:t>Экономика</a:t>
            </a:r>
            <a:r>
              <a:rPr dirty="0" b="1" sz="2000" spc="300" lang="ru-RU"/>
              <a:t xml:space="preserve"> </a:t>
            </a:r>
            <a:r>
              <a:rPr dirty="0" b="1" sz="2000" lang="ru-RU"/>
              <a:t>и</a:t>
            </a:r>
            <a:r>
              <a:rPr dirty="0" b="1" sz="2000" spc="100" lang="ru-RU"/>
              <a:t xml:space="preserve"> </a:t>
            </a:r>
            <a:r>
              <a:rPr dirty="0" b="1" sz="2000" lang="ru-RU"/>
              <a:t>управление;</a:t>
            </a:r>
            <a:r>
              <a:rPr dirty="0" b="1" sz="2000" spc="200" lang="ru-RU"/>
              <a:t xml:space="preserve"> </a:t>
            </a:r>
            <a:r>
              <a:rPr dirty="0" b="1" sz="2000" lang="ru-RU"/>
              <a:t>Информационная</a:t>
            </a:r>
            <a:r>
              <a:rPr dirty="0" b="1" sz="2000" spc="100" lang="ru-RU"/>
              <a:t xml:space="preserve"> </a:t>
            </a:r>
            <a:r>
              <a:rPr dirty="0" b="1" sz="2000" lang="ru-RU"/>
              <a:t>безопасность.</a:t>
            </a:r>
          </a:p>
          <a:p>
            <a:endParaRPr dirty="0" b="1" lang="ru-RU"/>
          </a:p>
          <a:p>
            <a:r>
              <a:rPr dirty="0" b="1" sz="2000" lang="ru-RU">
                <a:solidFill>
                  <a:srgbClr val="B60730"/>
                </a:solidFill>
              </a:rPr>
              <a:t>ТОП-20</a:t>
            </a:r>
            <a:r>
              <a:rPr dirty="0" b="1" sz="2000" spc="100" lang="ru-RU">
                <a:solidFill>
                  <a:srgbClr val="B60730"/>
                </a:solidFill>
              </a:rPr>
              <a:t xml:space="preserve"> </a:t>
            </a:r>
            <a:r>
              <a:rPr dirty="0" b="1" sz="2000" lang="ru-RU">
                <a:solidFill>
                  <a:srgbClr val="B60730"/>
                </a:solidFill>
              </a:rPr>
              <a:t>Все</a:t>
            </a:r>
            <a:r>
              <a:rPr dirty="0" b="1" sz="2000" spc="100" lang="ru-RU">
                <a:solidFill>
                  <a:srgbClr val="B60730"/>
                </a:solidFill>
              </a:rPr>
              <a:t xml:space="preserve"> </a:t>
            </a:r>
            <a:r>
              <a:rPr dirty="0" b="1" sz="2000" lang="ru-RU">
                <a:solidFill>
                  <a:srgbClr val="B60730"/>
                </a:solidFill>
              </a:rPr>
              <a:t>направления</a:t>
            </a:r>
            <a:r>
              <a:rPr dirty="0" b="1" sz="2000" spc="100" lang="ru-RU">
                <a:solidFill>
                  <a:srgbClr val="B60730"/>
                </a:solidFill>
              </a:rPr>
              <a:t xml:space="preserve"> </a:t>
            </a:r>
            <a:r>
              <a:rPr dirty="0" b="1" sz="2000" lang="ru-RU">
                <a:solidFill>
                  <a:srgbClr val="B60730"/>
                </a:solidFill>
              </a:rPr>
              <a:t>подготовки</a:t>
            </a:r>
            <a:r>
              <a:rPr dirty="0" b="1" sz="2000" spc="200" lang="ru-RU">
                <a:solidFill>
                  <a:srgbClr val="B60730"/>
                </a:solidFill>
              </a:rPr>
              <a:t xml:space="preserve"> </a:t>
            </a:r>
            <a:r>
              <a:rPr dirty="0" b="1" sz="2000" lang="ru-RU">
                <a:solidFill>
                  <a:srgbClr val="B60730"/>
                </a:solidFill>
              </a:rPr>
              <a:t>НИУ</a:t>
            </a:r>
            <a:r>
              <a:rPr dirty="0" b="1" sz="2000" spc="200" lang="ru-RU">
                <a:solidFill>
                  <a:srgbClr val="B60730"/>
                </a:solidFill>
              </a:rPr>
              <a:t xml:space="preserve"> </a:t>
            </a:r>
            <a:r>
              <a:rPr dirty="0" b="1" sz="2000" lang="ru-RU">
                <a:solidFill>
                  <a:srgbClr val="B60730"/>
                </a:solidFill>
              </a:rPr>
              <a:t>«МЭИ».</a:t>
            </a:r>
          </a:p>
        </p:txBody>
      </p:sp>
    </p:spTree>
    <p:extLst>
      <p:ext uri="{BB962C8B-B14F-4D97-AF65-F5344CB8AC3E}">
        <p14:creationId xmlns:p14="http://schemas.microsoft.com/office/powerpoint/2010/main" val="2888750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30730" y="642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Заголовок 6" id="2">
            <a:extLst>
              <a:ext uri="{FF2B5EF4-FFF2-40B4-BE49-F238E27FC236}">
                <a16:creationId xmlns:a16="http://schemas.microsoft.com/office/drawing/2014/main" id="{78C95DC3-DBBF-A0D6-BDF9-1CD269B89A05}"/>
              </a:ext>
            </a:extLst>
          </p:cNvPr>
          <p:cNvSpPr txBox="1">
            <a:spLocks/>
          </p:cNvSpPr>
          <p:nvPr/>
        </p:nvSpPr>
        <p:spPr>
          <a:xfrm>
            <a:off x="10449247" y="327530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Лого</a:t>
            </a:r>
            <a:r>
              <a:rPr dirty="0" b="1" sz="1400" spc="1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 xml:space="preserve"> </a:t>
            </a:r>
            <a:b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</a:br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университета</a:t>
            </a:r>
          </a:p>
        </p:txBody>
      </p:sp>
      <p:pic>
        <p:nvPicPr>
          <p:cNvPr name="Рисунок 12" id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159" y="121212"/>
            <a:ext cx="1603125" cy="720000"/>
          </a:xfrm>
          <a:prstGeom prst="rect">
            <a:avLst/>
          </a:prstGeom>
        </p:spPr>
      </p:pic>
      <p:pic>
        <p:nvPicPr>
          <p:cNvPr name="Рисунок 2" id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name="TextBox 5" id="6"/>
          <p:cNvSpPr txBox="1"/>
          <p:nvPr/>
        </p:nvSpPr>
        <p:spPr>
          <a:xfrm>
            <a:off x="11650655" y="630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12</a:t>
            </a:r>
          </a:p>
        </p:txBody>
      </p:sp>
      <p:pic>
        <p:nvPicPr>
          <p:cNvPr name="Picture 4" id="4">
            <a:extLst>
              <a:ext uri="{FF2B5EF4-FFF2-40B4-BE49-F238E27FC236}">
                <a16:creationId xmlns:a16="http://schemas.microsoft.com/office/drawing/2014/main" id="{F5445F96-4035-DD62-DD22-D96073115405}"/>
              </a:ext>
            </a:extLst>
          </p:cNvPr>
          <p:cNvPicPr>
            <a:picLocks noChangeAspect="1" noChangeArrowheads="1"/>
          </p:cNvPicPr>
          <p:nvPr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75" y="48102"/>
            <a:ext cx="1603125" cy="11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266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40730" y="643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Заголовок 6" id="2">
            <a:extLst>
              <a:ext uri="{FF2B5EF4-FFF2-40B4-BE49-F238E27FC236}">
                <a16:creationId xmlns:a16="http://schemas.microsoft.com/office/drawing/2014/main" id="{78C95DC3-DBBF-A0D6-BDF9-1CD269B89A05}"/>
              </a:ext>
            </a:extLst>
          </p:cNvPr>
          <p:cNvSpPr txBox="1">
            <a:spLocks/>
          </p:cNvSpPr>
          <p:nvPr/>
        </p:nvSpPr>
        <p:spPr>
          <a:xfrm>
            <a:off x="10449247" y="327530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Лого</a:t>
            </a:r>
            <a:r>
              <a:rPr dirty="0" b="1" sz="1400" spc="2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 xml:space="preserve"> </a:t>
            </a:r>
            <a:b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</a:br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университета</a:t>
            </a:r>
          </a:p>
        </p:txBody>
      </p:sp>
      <p:pic>
        <p:nvPicPr>
          <p:cNvPr name="Рисунок 12" id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159" y="121212"/>
            <a:ext cx="1603125" cy="720000"/>
          </a:xfrm>
          <a:prstGeom prst="rect">
            <a:avLst/>
          </a:prstGeom>
        </p:spPr>
      </p:pic>
      <p:pic>
        <p:nvPicPr>
          <p:cNvPr name="Рисунок 2" id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9427"/>
            <a:ext cx="12185904" cy="6858000"/>
          </a:xfrm>
          <a:prstGeom prst="rect">
            <a:avLst/>
          </a:prstGeom>
        </p:spPr>
      </p:pic>
      <p:pic>
        <p:nvPicPr>
          <p:cNvPr name="Рисунок 3" id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9" l="3335"/>
          <a:stretch/>
        </p:blipFill>
        <p:spPr>
          <a:xfrm>
            <a:off x="54322" y="1128513"/>
            <a:ext cx="12105920" cy="5218184"/>
          </a:xfrm>
          <a:prstGeom prst="rect">
            <a:avLst/>
          </a:prstGeom>
        </p:spPr>
      </p:pic>
      <p:sp>
        <p:nvSpPr>
          <p:cNvPr name="TextBox 7" id="8"/>
          <p:cNvSpPr txBox="1"/>
          <p:nvPr/>
        </p:nvSpPr>
        <p:spPr>
          <a:xfrm>
            <a:off x="11660655" y="631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13</a:t>
            </a:r>
          </a:p>
        </p:txBody>
      </p:sp>
      <p:sp>
        <p:nvSpPr>
          <p:cNvPr name="TextBox 5" id="6"/>
          <p:cNvSpPr txBox="1"/>
          <p:nvPr/>
        </p:nvSpPr>
        <p:spPr>
          <a:xfrm>
            <a:off x="11131210" y="5937960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endParaRPr dirty="0" b="1" sz="2800" lang="ru-RU">
              <a:solidFill>
                <a:srgbClr val="133266"/>
              </a:solidFill>
            </a:endParaRPr>
          </a:p>
        </p:txBody>
      </p:sp>
      <p:pic>
        <p:nvPicPr>
          <p:cNvPr name="Picture 4" id="7">
            <a:extLst>
              <a:ext uri="{FF2B5EF4-FFF2-40B4-BE49-F238E27FC236}">
                <a16:creationId xmlns:a16="http://schemas.microsoft.com/office/drawing/2014/main" id="{F8896BFF-CB7A-1C15-6E34-3E74E28BC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cstate="print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" b="11332" t="-11332" l="16294"/>
          <a:stretch/>
        </p:blipFill>
        <p:spPr bwMode="auto">
          <a:xfrm>
            <a:off x="11024292" y="-53463"/>
            <a:ext cx="1162639" cy="97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289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30730" y="642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Заголовок 6" id="2">
            <a:extLst>
              <a:ext uri="{FF2B5EF4-FFF2-40B4-BE49-F238E27FC236}">
                <a16:creationId xmlns:a16="http://schemas.microsoft.com/office/drawing/2014/main" id="{78C95DC3-DBBF-A0D6-BDF9-1CD269B89A05}"/>
              </a:ext>
            </a:extLst>
          </p:cNvPr>
          <p:cNvSpPr txBox="1">
            <a:spLocks/>
          </p:cNvSpPr>
          <p:nvPr/>
        </p:nvSpPr>
        <p:spPr>
          <a:xfrm>
            <a:off x="10459247" y="337530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Лого</a:t>
            </a:r>
            <a:r>
              <a:rPr dirty="0" b="1" sz="1400" spc="2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 xml:space="preserve"> </a:t>
            </a:r>
            <a:b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</a:br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университета</a:t>
            </a:r>
          </a:p>
        </p:txBody>
      </p:sp>
      <p:pic>
        <p:nvPicPr>
          <p:cNvPr name="Рисунок 12" id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159" y="121212"/>
            <a:ext cx="1603125" cy="720000"/>
          </a:xfrm>
          <a:prstGeom prst="rect">
            <a:avLst/>
          </a:prstGeom>
        </p:spPr>
      </p:pic>
      <p:pic>
        <p:nvPicPr>
          <p:cNvPr name="Рисунок 2" id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name="TextBox 5" id="6"/>
          <p:cNvSpPr txBox="1"/>
          <p:nvPr/>
        </p:nvSpPr>
        <p:spPr>
          <a:xfrm>
            <a:off x="11660655" y="631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14</a:t>
            </a:r>
          </a:p>
        </p:txBody>
      </p:sp>
      <p:pic>
        <p:nvPicPr>
          <p:cNvPr name="Picture 4" id="4">
            <a:extLst>
              <a:ext uri="{FF2B5EF4-FFF2-40B4-BE49-F238E27FC236}">
                <a16:creationId xmlns:a16="http://schemas.microsoft.com/office/drawing/2014/main" id="{59ED9119-C50F-F8BB-A6CA-043E02DE3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/>
          <a:stretch/>
        </p:blipFill>
        <p:spPr bwMode="auto">
          <a:xfrm>
            <a:off x="11029360" y="48102"/>
            <a:ext cx="1162639" cy="97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347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30730" y="642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Заголовок 6" id="2">
            <a:extLst>
              <a:ext uri="{FF2B5EF4-FFF2-40B4-BE49-F238E27FC236}">
                <a16:creationId xmlns:a16="http://schemas.microsoft.com/office/drawing/2014/main" id="{78C95DC3-DBBF-A0D6-BDF9-1CD269B89A05}"/>
              </a:ext>
            </a:extLst>
          </p:cNvPr>
          <p:cNvSpPr txBox="1">
            <a:spLocks/>
          </p:cNvSpPr>
          <p:nvPr/>
        </p:nvSpPr>
        <p:spPr>
          <a:xfrm>
            <a:off x="10469247" y="347530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Лого</a:t>
            </a:r>
            <a:r>
              <a:rPr dirty="0" b="1" sz="1400" spc="1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 xml:space="preserve"> </a:t>
            </a:r>
            <a:b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</a:br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университета</a:t>
            </a:r>
          </a:p>
        </p:txBody>
      </p:sp>
      <p:pic>
        <p:nvPicPr>
          <p:cNvPr name="Рисунок 12" id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159" y="121212"/>
            <a:ext cx="1603125" cy="720000"/>
          </a:xfrm>
          <a:prstGeom prst="rect">
            <a:avLst/>
          </a:prstGeom>
        </p:spPr>
      </p:pic>
      <p:pic>
        <p:nvPicPr>
          <p:cNvPr name="Рисунок 2" id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name="TextBox 5" id="6"/>
          <p:cNvSpPr txBox="1"/>
          <p:nvPr/>
        </p:nvSpPr>
        <p:spPr>
          <a:xfrm>
            <a:off x="11660655" y="631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15</a:t>
            </a:r>
          </a:p>
        </p:txBody>
      </p:sp>
      <p:pic>
        <p:nvPicPr>
          <p:cNvPr name="Picture 4" id="5">
            <a:extLst>
              <a:ext uri="{FF2B5EF4-FFF2-40B4-BE49-F238E27FC236}">
                <a16:creationId xmlns:a16="http://schemas.microsoft.com/office/drawing/2014/main" id="{0DE4E865-14CF-BA0A-DCA2-FA84A528C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/>
          <a:stretch/>
        </p:blipFill>
        <p:spPr bwMode="auto">
          <a:xfrm>
            <a:off x="11029360" y="48102"/>
            <a:ext cx="1162639" cy="97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994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30730" y="642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Заголовок 6" id="2">
            <a:extLst>
              <a:ext uri="{FF2B5EF4-FFF2-40B4-BE49-F238E27FC236}">
                <a16:creationId xmlns:a16="http://schemas.microsoft.com/office/drawing/2014/main" id="{78C95DC3-DBBF-A0D6-BDF9-1CD269B89A05}"/>
              </a:ext>
            </a:extLst>
          </p:cNvPr>
          <p:cNvSpPr txBox="1">
            <a:spLocks/>
          </p:cNvSpPr>
          <p:nvPr/>
        </p:nvSpPr>
        <p:spPr>
          <a:xfrm>
            <a:off x="10459247" y="337530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Лого</a:t>
            </a:r>
            <a:r>
              <a:rPr dirty="0" b="1" sz="1400" spc="3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 xml:space="preserve"> </a:t>
            </a:r>
            <a:b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</a:br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университета</a:t>
            </a:r>
          </a:p>
        </p:txBody>
      </p:sp>
      <p:pic>
        <p:nvPicPr>
          <p:cNvPr name="Рисунок 2" id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5"/>
          <a:stretch/>
        </p:blipFill>
        <p:spPr>
          <a:xfrm>
            <a:off x="3049" y="0"/>
            <a:ext cx="11127014" cy="6858000"/>
          </a:xfrm>
          <a:prstGeom prst="rect">
            <a:avLst/>
          </a:prstGeom>
        </p:spPr>
      </p:pic>
      <p:sp>
        <p:nvSpPr>
          <p:cNvPr name="TextBox 5" id="6"/>
          <p:cNvSpPr txBox="1"/>
          <p:nvPr/>
        </p:nvSpPr>
        <p:spPr>
          <a:xfrm>
            <a:off x="11640655" y="629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16</a:t>
            </a:r>
          </a:p>
        </p:txBody>
      </p:sp>
      <p:pic>
        <p:nvPicPr>
          <p:cNvPr name="Рисунок 12" id="13"/>
          <p:cNvPicPr>
            <a:picLocks noChangeAspect="1"/>
          </p:cNvPicPr>
          <p:nvPr/>
        </p:nvPicPr>
        <p:blipFill>
          <a:blip r:embed="rId3"/>
          <a:srcRect l="46483"/>
          <a:stretch/>
        </p:blipFill>
        <p:spPr>
          <a:xfrm>
            <a:off x="11025822" y="48101"/>
            <a:ext cx="1002384" cy="84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73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Google Shape;199;p30" id="3">
            <a:extLst>
              <a:ext uri="{FF2B5EF4-FFF2-40B4-BE49-F238E27FC236}">
                <a16:creationId xmlns:a16="http://schemas.microsoft.com/office/drawing/2014/main" id="{50B8628A-0B04-C370-02D5-8E88E5236F21}"/>
              </a:ext>
            </a:extLst>
          </p:cNvPr>
          <p:cNvSpPr txBox="1">
            <a:spLocks/>
          </p:cNvSpPr>
          <p:nvPr/>
        </p:nvSpPr>
        <p:spPr>
          <a:xfrm>
            <a:off x="142726" y="385566"/>
            <a:ext cx="11338182" cy="452238"/>
          </a:xfrm>
          <a:prstGeom prst="rect">
            <a:avLst/>
          </a:prstGeom>
          <a:noFill/>
          <a:ln>
            <a:noFill/>
          </a:ln>
        </p:spPr>
        <p:txBody>
          <a:bodyPr lIns="91425" bIns="91425" anchor="b" rIns="91425" wrap="square" anchorCtr="0" spcFirstLastPara="1" tIns="91425">
            <a:noAutofit/>
          </a:bodyPr>
          <a:lstStyle>
            <a:def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Montserrat"/>
              <a:buNone/>
              <a:defRPr b="1" cap="none" u="none" sz="4800" strike="noStrike" i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dirty="0" sz="2800" lang="ru-RU">
                <a:solidFill>
                  <a:srgbClr val="00487E"/>
                </a:solidFill>
              </a:rPr>
              <a:t>Что</a:t>
            </a:r>
            <a:r>
              <a:rPr dirty="0" sz="2800" spc="200" lang="ru-RU">
                <a:solidFill>
                  <a:srgbClr val="00487E"/>
                </a:solidFill>
              </a:rPr>
              <a:t xml:space="preserve"> </a:t>
            </a:r>
            <a:r>
              <a:rPr dirty="0" sz="2800" lang="ru-RU">
                <a:solidFill>
                  <a:srgbClr val="00487E"/>
                </a:solidFill>
              </a:rPr>
              <a:t>нужно</a:t>
            </a:r>
            <a:r>
              <a:rPr dirty="0" sz="2800" spc="200" lang="ru-RU">
                <a:solidFill>
                  <a:srgbClr val="00487E"/>
                </a:solidFill>
              </a:rPr>
              <a:t xml:space="preserve"> </a:t>
            </a:r>
            <a:r>
              <a:rPr dirty="0" sz="2800" lang="ru-RU">
                <a:solidFill>
                  <a:srgbClr val="00487E"/>
                </a:solidFill>
              </a:rPr>
              <a:t>знать</a:t>
            </a:r>
            <a:r>
              <a:rPr dirty="0" sz="2800" spc="300" lang="ru-RU">
                <a:solidFill>
                  <a:srgbClr val="00487E"/>
                </a:solidFill>
              </a:rPr>
              <a:t xml:space="preserve"> </a:t>
            </a:r>
            <a:r>
              <a:rPr dirty="0" sz="2800" lang="ru-RU">
                <a:solidFill>
                  <a:srgbClr val="00487E"/>
                </a:solidFill>
              </a:rPr>
              <a:t>и</a:t>
            </a:r>
            <a:r>
              <a:rPr dirty="0" sz="2800" spc="100" lang="ru-RU">
                <a:solidFill>
                  <a:srgbClr val="00487E"/>
                </a:solidFill>
              </a:rPr>
              <a:t xml:space="preserve"> </a:t>
            </a:r>
            <a:r>
              <a:rPr dirty="0" sz="2800" lang="ru-RU">
                <a:solidFill>
                  <a:srgbClr val="00487E"/>
                </a:solidFill>
              </a:rPr>
              <a:t>уметь</a:t>
            </a:r>
            <a:r>
              <a:rPr dirty="0" sz="2800" spc="200" lang="ru-RU">
                <a:solidFill>
                  <a:srgbClr val="00487E"/>
                </a:solidFill>
              </a:rPr>
              <a:t xml:space="preserve"> </a:t>
            </a:r>
            <a:r>
              <a:rPr dirty="0" sz="2800" lang="ru-RU">
                <a:solidFill>
                  <a:srgbClr val="00487E"/>
                </a:solidFill>
              </a:rPr>
              <a:t>современным</a:t>
            </a:r>
            <a:r>
              <a:rPr dirty="0" sz="2800" spc="200" lang="ru-RU">
                <a:solidFill>
                  <a:srgbClr val="00487E"/>
                </a:solidFill>
              </a:rPr>
              <a:t xml:space="preserve"> </a:t>
            </a:r>
            <a:r>
              <a:rPr dirty="0" sz="2800" lang="ru-RU">
                <a:solidFill>
                  <a:srgbClr val="00487E"/>
                </a:solidFill>
              </a:rPr>
              <a:t>специалистам?</a:t>
            </a:r>
          </a:p>
        </p:txBody>
      </p:sp>
      <p:sp>
        <p:nvSpPr>
          <p:cNvPr name="Овал 1" id="2">
            <a:extLst>
              <a:ext uri="{FF2B5EF4-FFF2-40B4-BE49-F238E27FC236}">
                <a16:creationId xmlns:a16="http://schemas.microsoft.com/office/drawing/2014/main" id="{5096A1D5-F41B-5D67-2CEC-042E51D4F0D3}"/>
              </a:ext>
            </a:extLst>
          </p:cNvPr>
          <p:cNvSpPr/>
          <p:nvPr/>
        </p:nvSpPr>
        <p:spPr>
          <a:xfrm>
            <a:off x="2594174" y="2000556"/>
            <a:ext cx="2902226" cy="284259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sp>
        <p:nvSpPr>
          <p:cNvPr name="Овал 4" id="5">
            <a:extLst>
              <a:ext uri="{FF2B5EF4-FFF2-40B4-BE49-F238E27FC236}">
                <a16:creationId xmlns:a16="http://schemas.microsoft.com/office/drawing/2014/main" id="{591E44D6-A0AA-76C7-655F-8F21CF1643BB}"/>
              </a:ext>
            </a:extLst>
          </p:cNvPr>
          <p:cNvSpPr/>
          <p:nvPr/>
        </p:nvSpPr>
        <p:spPr>
          <a:xfrm>
            <a:off x="4169822" y="968756"/>
            <a:ext cx="2902226" cy="284259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sp>
        <p:nvSpPr>
          <p:cNvPr name="Овал 5" id="6">
            <a:extLst>
              <a:ext uri="{FF2B5EF4-FFF2-40B4-BE49-F238E27FC236}">
                <a16:creationId xmlns:a16="http://schemas.microsoft.com/office/drawing/2014/main" id="{1B701F18-74CE-BA79-FC0B-6269FAF7EF07}"/>
              </a:ext>
            </a:extLst>
          </p:cNvPr>
          <p:cNvSpPr/>
          <p:nvPr/>
        </p:nvSpPr>
        <p:spPr>
          <a:xfrm>
            <a:off x="3444265" y="3331037"/>
            <a:ext cx="2902226" cy="284259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sp>
        <p:nvSpPr>
          <p:cNvPr name="TextBox 7" id="8">
            <a:extLst>
              <a:ext uri="{FF2B5EF4-FFF2-40B4-BE49-F238E27FC236}">
                <a16:creationId xmlns:a16="http://schemas.microsoft.com/office/drawing/2014/main" id="{9E579A13-BA42-F6B1-2490-6940A7B7FC48}"/>
              </a:ext>
            </a:extLst>
          </p:cNvPr>
          <p:cNvSpPr txBox="1"/>
          <p:nvPr/>
        </p:nvSpPr>
        <p:spPr>
          <a:xfrm>
            <a:off x="531245" y="3010193"/>
            <a:ext cx="3337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dirty="0" lang="ru-RU"/>
              <a:t>Технологические</a:t>
            </a:r>
            <a:r>
              <a:rPr dirty="0" spc="200" lang="ru-RU"/>
              <a:t xml:space="preserve"> </a:t>
            </a:r>
            <a:r>
              <a:rPr dirty="0" lang="ru-RU"/>
              <a:t>процессы</a:t>
            </a:r>
            <a:r>
              <a:rPr dirty="0" spc="300" lang="ru-RU"/>
              <a:t xml:space="preserve"> </a:t>
            </a:r>
          </a:p>
        </p:txBody>
      </p:sp>
      <p:sp>
        <p:nvSpPr>
          <p:cNvPr name="TextBox 9" id="10">
            <a:extLst>
              <a:ext uri="{FF2B5EF4-FFF2-40B4-BE49-F238E27FC236}">
                <a16:creationId xmlns:a16="http://schemas.microsoft.com/office/drawing/2014/main" id="{F868C38D-450B-EA73-649B-5A89E17564CF}"/>
              </a:ext>
            </a:extLst>
          </p:cNvPr>
          <p:cNvSpPr txBox="1"/>
          <p:nvPr/>
        </p:nvSpPr>
        <p:spPr>
          <a:xfrm>
            <a:off x="5343402" y="834146"/>
            <a:ext cx="35333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dirty="0" lang="ru-RU"/>
              <a:t>Алгоритмы</a:t>
            </a:r>
            <a:r>
              <a:rPr dirty="0" spc="300" lang="ru-RU"/>
              <a:t xml:space="preserve"> </a:t>
            </a:r>
            <a:r>
              <a:rPr dirty="0" lang="ru-RU"/>
              <a:t>технологических</a:t>
            </a:r>
            <a:r>
              <a:rPr dirty="0" spc="100" lang="ru-RU"/>
              <a:t xml:space="preserve"> </a:t>
            </a:r>
            <a:r>
              <a:rPr dirty="0" lang="ru-RU"/>
              <a:t>защит</a:t>
            </a:r>
            <a:r>
              <a:rPr dirty="0" spc="200" lang="ru-RU"/>
              <a:t xml:space="preserve"> </a:t>
            </a:r>
            <a:r>
              <a:rPr dirty="0" lang="ru-RU"/>
              <a:t>и</a:t>
            </a:r>
            <a:r>
              <a:rPr dirty="0" spc="100" lang="ru-RU"/>
              <a:t xml:space="preserve"> </a:t>
            </a:r>
            <a:r>
              <a:rPr dirty="0" lang="ru-RU"/>
              <a:t>автоматики,</a:t>
            </a:r>
            <a:r>
              <a:rPr dirty="0" spc="300" lang="ru-RU"/>
              <a:t xml:space="preserve"> </a:t>
            </a:r>
            <a:r>
              <a:rPr dirty="0" lang="ru-RU"/>
              <a:t>цифровая</a:t>
            </a:r>
            <a:r>
              <a:rPr dirty="0" spc="100" lang="ru-RU"/>
              <a:t xml:space="preserve"> </a:t>
            </a:r>
            <a:r>
              <a:rPr dirty="0" lang="ru-RU"/>
              <a:t>обработка</a:t>
            </a:r>
            <a:r>
              <a:rPr dirty="0" spc="300" lang="ru-RU"/>
              <a:t xml:space="preserve"> </a:t>
            </a:r>
            <a:r>
              <a:rPr dirty="0" lang="ru-RU"/>
              <a:t>сигналов,</a:t>
            </a:r>
            <a:r>
              <a:rPr dirty="0" spc="300" lang="ru-RU"/>
              <a:t xml:space="preserve"> </a:t>
            </a:r>
            <a:r>
              <a:rPr dirty="0" lang="ru-RU"/>
              <a:t>теория</a:t>
            </a:r>
            <a:r>
              <a:rPr dirty="0" spc="100" lang="ru-RU"/>
              <a:t xml:space="preserve"> </a:t>
            </a:r>
            <a:r>
              <a:rPr dirty="0" lang="ru-RU"/>
              <a:t>автоматизированного</a:t>
            </a:r>
            <a:r>
              <a:rPr dirty="0" spc="200" lang="ru-RU"/>
              <a:t xml:space="preserve"> </a:t>
            </a:r>
            <a:r>
              <a:rPr dirty="0" lang="ru-RU"/>
              <a:t>управления</a:t>
            </a:r>
          </a:p>
        </p:txBody>
      </p:sp>
      <p:sp>
        <p:nvSpPr>
          <p:cNvPr name="TextBox 10" id="11">
            <a:extLst>
              <a:ext uri="{FF2B5EF4-FFF2-40B4-BE49-F238E27FC236}">
                <a16:creationId xmlns:a16="http://schemas.microsoft.com/office/drawing/2014/main" id="{991D6F3B-4EAE-ADF0-FBD4-E74881D0CB53}"/>
              </a:ext>
            </a:extLst>
          </p:cNvPr>
          <p:cNvSpPr txBox="1"/>
          <p:nvPr/>
        </p:nvSpPr>
        <p:spPr>
          <a:xfrm>
            <a:off x="1103426" y="5188565"/>
            <a:ext cx="39557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dirty="0" lang="ru-RU"/>
              <a:t>Информационные</a:t>
            </a:r>
            <a:r>
              <a:rPr dirty="0" spc="300" lang="ru-RU"/>
              <a:t xml:space="preserve"> </a:t>
            </a:r>
            <a:r>
              <a:rPr dirty="0" lang="ru-RU"/>
              <a:t>технологии</a:t>
            </a:r>
            <a:r>
              <a:rPr dirty="0" spc="300" lang="ru-RU"/>
              <a:t xml:space="preserve"> </a:t>
            </a:r>
            <a:r>
              <a:rPr dirty="0" lang="ru-RU"/>
              <a:t>и</a:t>
            </a:r>
            <a:r>
              <a:rPr dirty="0" spc="300" lang="ru-RU"/>
              <a:t xml:space="preserve"> </a:t>
            </a:r>
            <a:r>
              <a:rPr dirty="0" lang="ru-RU"/>
              <a:t>вычислительная</a:t>
            </a:r>
            <a:r>
              <a:rPr dirty="0" spc="300" lang="ru-RU"/>
              <a:t xml:space="preserve"> </a:t>
            </a:r>
            <a:r>
              <a:rPr dirty="0" lang="ru-RU"/>
              <a:t>техника</a:t>
            </a:r>
            <a:r>
              <a:rPr dirty="0" spc="300" lang="ru-RU"/>
              <a:t xml:space="preserve"> </a:t>
            </a:r>
            <a:r>
              <a:rPr dirty="0" lang="ru-RU"/>
              <a:t>(ОС,</a:t>
            </a:r>
            <a:r>
              <a:rPr dirty="0" spc="200" lang="ru-RU"/>
              <a:t xml:space="preserve"> </a:t>
            </a:r>
            <a:r>
              <a:rPr dirty="0" lang="ru-RU"/>
              <a:t>ЛВС,</a:t>
            </a:r>
            <a:r>
              <a:rPr dirty="0" spc="200" lang="ru-RU"/>
              <a:t xml:space="preserve"> </a:t>
            </a:r>
            <a:r>
              <a:rPr dirty="0" lang="ru-RU"/>
              <a:t>протоколы</a:t>
            </a:r>
            <a:r>
              <a:rPr dirty="0" spc="100" lang="ru-RU"/>
              <a:t xml:space="preserve"> </a:t>
            </a:r>
            <a:r>
              <a:rPr dirty="0" lang="ru-RU"/>
              <a:t>передачи</a:t>
            </a:r>
            <a:r>
              <a:rPr dirty="0" spc="100" lang="ru-RU"/>
              <a:t xml:space="preserve"> </a:t>
            </a:r>
            <a:r>
              <a:rPr dirty="0" lang="ru-RU"/>
              <a:t>данных)</a:t>
            </a:r>
          </a:p>
        </p:txBody>
      </p:sp>
      <p:sp>
        <p:nvSpPr>
          <p:cNvPr name="Овал 11" id="12">
            <a:extLst>
              <a:ext uri="{FF2B5EF4-FFF2-40B4-BE49-F238E27FC236}">
                <a16:creationId xmlns:a16="http://schemas.microsoft.com/office/drawing/2014/main" id="{1B4F951B-2F3D-1502-3C9C-1ACCE338E4CE}"/>
              </a:ext>
            </a:extLst>
          </p:cNvPr>
          <p:cNvSpPr/>
          <p:nvPr/>
        </p:nvSpPr>
        <p:spPr>
          <a:xfrm>
            <a:off x="5319446" y="2057176"/>
            <a:ext cx="2902226" cy="284259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sp>
        <p:nvSpPr>
          <p:cNvPr name="TextBox 12" id="13">
            <a:extLst>
              <a:ext uri="{FF2B5EF4-FFF2-40B4-BE49-F238E27FC236}">
                <a16:creationId xmlns:a16="http://schemas.microsoft.com/office/drawing/2014/main" id="{069248A9-A06C-7E03-51F0-7B15D238614E}"/>
              </a:ext>
            </a:extLst>
          </p:cNvPr>
          <p:cNvSpPr txBox="1"/>
          <p:nvPr/>
        </p:nvSpPr>
        <p:spPr>
          <a:xfrm>
            <a:off x="6747852" y="2896517"/>
            <a:ext cx="337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dirty="0" lang="ru-RU"/>
              <a:t>Разработка</a:t>
            </a:r>
            <a:r>
              <a:rPr dirty="0" spc="100" lang="ru-RU"/>
              <a:t xml:space="preserve"> </a:t>
            </a:r>
            <a:r>
              <a:rPr dirty="0" lang="ru-RU"/>
              <a:t>программного</a:t>
            </a:r>
            <a:r>
              <a:rPr dirty="0" spc="300" lang="ru-RU"/>
              <a:t xml:space="preserve"> </a:t>
            </a:r>
            <a:r>
              <a:rPr dirty="0" lang="ru-RU"/>
              <a:t>обеспечения</a:t>
            </a:r>
          </a:p>
        </p:txBody>
      </p:sp>
      <p:sp>
        <p:nvSpPr>
          <p:cNvPr name="Овал 13" id="14">
            <a:extLst>
              <a:ext uri="{FF2B5EF4-FFF2-40B4-BE49-F238E27FC236}">
                <a16:creationId xmlns:a16="http://schemas.microsoft.com/office/drawing/2014/main" id="{63077272-86A9-2D5D-0390-800327188C17}"/>
              </a:ext>
            </a:extLst>
          </p:cNvPr>
          <p:cNvSpPr/>
          <p:nvPr/>
        </p:nvSpPr>
        <p:spPr>
          <a:xfrm>
            <a:off x="4885378" y="3206126"/>
            <a:ext cx="2902226" cy="284259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sp>
        <p:nvSpPr>
          <p:cNvPr name="TextBox 14" id="15">
            <a:extLst>
              <a:ext uri="{FF2B5EF4-FFF2-40B4-BE49-F238E27FC236}">
                <a16:creationId xmlns:a16="http://schemas.microsoft.com/office/drawing/2014/main" id="{C2AF0FA3-E1F5-66C0-6A6E-29C291F6F453}"/>
              </a:ext>
            </a:extLst>
          </p:cNvPr>
          <p:cNvSpPr txBox="1"/>
          <p:nvPr/>
        </p:nvSpPr>
        <p:spPr>
          <a:xfrm>
            <a:off x="6336491" y="5166145"/>
            <a:ext cx="3955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dirty="0" lang="ru-RU"/>
              <a:t>Информационная</a:t>
            </a:r>
            <a:r>
              <a:rPr dirty="0" spc="200" lang="ru-RU"/>
              <a:t xml:space="preserve"> </a:t>
            </a:r>
            <a:r>
              <a:rPr dirty="0" lang="ru-RU"/>
              <a:t>безопасность</a:t>
            </a:r>
          </a:p>
        </p:txBody>
      </p:sp>
      <p:sp>
        <p:nvSpPr>
          <p:cNvPr name="TextBox 28" id="29">
            <a:extLst>
              <a:ext uri="{FF2B5EF4-FFF2-40B4-BE49-F238E27FC236}">
                <a16:creationId xmlns:a16="http://schemas.microsoft.com/office/drawing/2014/main" id="{DAC6CB54-9603-D495-0D5A-CEFDC7CF89FE}"/>
              </a:ext>
            </a:extLst>
          </p:cNvPr>
          <p:cNvSpPr txBox="1"/>
          <p:nvPr/>
        </p:nvSpPr>
        <p:spPr>
          <a:xfrm>
            <a:off x="122726" y="6173372"/>
            <a:ext cx="3934410" cy="369332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ru-RU"/>
              <a:t>Какой</a:t>
            </a:r>
            <a:r>
              <a:rPr dirty="0" spc="100" lang="ru-RU"/>
              <a:t xml:space="preserve"> </a:t>
            </a:r>
            <a:r>
              <a:rPr dirty="0" lang="ru-RU"/>
              <a:t>специалист</a:t>
            </a:r>
            <a:r>
              <a:rPr dirty="0" spc="200" lang="ru-RU"/>
              <a:t xml:space="preserve"> </a:t>
            </a:r>
            <a:r>
              <a:rPr dirty="0" lang="ru-RU"/>
              <a:t>это</a:t>
            </a:r>
            <a:r>
              <a:rPr dirty="0" spc="300" lang="ru-RU"/>
              <a:t xml:space="preserve"> </a:t>
            </a:r>
            <a:r>
              <a:rPr dirty="0" lang="ru-RU"/>
              <a:t>может</a:t>
            </a:r>
            <a:r>
              <a:rPr dirty="0" spc="100" lang="ru-RU"/>
              <a:t xml:space="preserve"> </a:t>
            </a:r>
            <a:r>
              <a:rPr dirty="0" lang="ru-RU"/>
              <a:t>освоить?</a:t>
            </a:r>
          </a:p>
        </p:txBody>
      </p:sp>
      <p:sp>
        <p:nvSpPr>
          <p:cNvPr name="TextBox 30" id="31">
            <a:extLst>
              <a:ext uri="{FF2B5EF4-FFF2-40B4-BE49-F238E27FC236}">
                <a16:creationId xmlns:a16="http://schemas.microsoft.com/office/drawing/2014/main" id="{60333611-E19C-9922-B1B4-79A452978793}"/>
              </a:ext>
            </a:extLst>
          </p:cNvPr>
          <p:cNvSpPr txBox="1"/>
          <p:nvPr/>
        </p:nvSpPr>
        <p:spPr>
          <a:xfrm>
            <a:off x="666499" y="6499046"/>
            <a:ext cx="2754472" cy="369332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ru-RU"/>
              <a:t>Кто</a:t>
            </a:r>
            <a:r>
              <a:rPr dirty="0" spc="200" lang="ru-RU"/>
              <a:t xml:space="preserve"> </a:t>
            </a:r>
            <a:r>
              <a:rPr dirty="0" lang="ru-RU"/>
              <a:t>этому</a:t>
            </a:r>
            <a:r>
              <a:rPr dirty="0" spc="100" lang="ru-RU"/>
              <a:t xml:space="preserve"> </a:t>
            </a:r>
            <a:r>
              <a:rPr dirty="0" lang="ru-RU"/>
              <a:t>может</a:t>
            </a:r>
            <a:r>
              <a:rPr dirty="0" spc="200" lang="ru-RU"/>
              <a:t xml:space="preserve"> </a:t>
            </a:r>
            <a:r>
              <a:rPr dirty="0" lang="ru-RU"/>
              <a:t>научить?</a:t>
            </a:r>
          </a:p>
        </p:txBody>
      </p:sp>
      <p:pic>
        <p:nvPicPr>
          <p:cNvPr name="Рисунок 3" id="4">
            <a:extLst>
              <a:ext uri="{FF2B5EF4-FFF2-40B4-BE49-F238E27FC236}">
                <a16:creationId xmlns:a16="http://schemas.microsoft.com/office/drawing/2014/main" id="{B4CFAB28-370E-3551-56D2-262F1A4EC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483"/>
          <a:stretch/>
        </p:blipFill>
        <p:spPr>
          <a:xfrm>
            <a:off x="11025822" y="48101"/>
            <a:ext cx="1002384" cy="841212"/>
          </a:xfrm>
          <a:prstGeom prst="rect">
            <a:avLst/>
          </a:prstGeom>
        </p:spPr>
      </p:pic>
      <p:sp>
        <p:nvSpPr>
          <p:cNvPr name="TextBox 6" id="7">
            <a:extLst>
              <a:ext uri="{FF2B5EF4-FFF2-40B4-BE49-F238E27FC236}">
                <a16:creationId xmlns:a16="http://schemas.microsoft.com/office/drawing/2014/main" id="{51887500-33A7-0926-8EC5-58C9CDF1E9A4}"/>
              </a:ext>
            </a:extLst>
          </p:cNvPr>
          <p:cNvSpPr txBox="1"/>
          <p:nvPr/>
        </p:nvSpPr>
        <p:spPr>
          <a:xfrm>
            <a:off x="11650655" y="630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17</a:t>
            </a:r>
          </a:p>
        </p:txBody>
      </p:sp>
      <p:pic>
        <p:nvPicPr>
          <p:cNvPr descr="Picture background" name="Picture 2" id="1026"/>
          <p:cNvPicPr>
            <a:picLocks noChangeAspect="1" noChangeArrowheads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093" y="3102646"/>
            <a:ext cx="102937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701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1B585EA8-4EF5-F520-9894-D57B5358D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Google Shape;199;p30" id="3">
            <a:extLst>
              <a:ext uri="{FF2B5EF4-FFF2-40B4-BE49-F238E27FC236}">
                <a16:creationId xmlns:a16="http://schemas.microsoft.com/office/drawing/2014/main" id="{78CEC8E1-9723-479E-EEBC-D47217D54DCA}"/>
              </a:ext>
            </a:extLst>
          </p:cNvPr>
          <p:cNvSpPr txBox="1">
            <a:spLocks/>
          </p:cNvSpPr>
          <p:nvPr/>
        </p:nvSpPr>
        <p:spPr>
          <a:xfrm>
            <a:off x="806257" y="207781"/>
            <a:ext cx="11858531" cy="841211"/>
          </a:xfrm>
          <a:prstGeom prst="rect">
            <a:avLst/>
          </a:prstGeom>
          <a:noFill/>
          <a:ln>
            <a:noFill/>
          </a:ln>
        </p:spPr>
        <p:txBody>
          <a:bodyPr lIns="91425" bIns="91425" anchor="b" rIns="91425" wrap="square" anchorCtr="0" spcFirstLastPara="1" tIns="91425">
            <a:noAutofit/>
          </a:bodyPr>
          <a:lstStyle>
            <a:def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Montserrat"/>
              <a:buNone/>
              <a:defRPr b="1" cap="none" u="none" sz="4800" strike="noStrike" i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dirty="0" sz="2800" lang="ru-RU">
                <a:solidFill>
                  <a:srgbClr val="00487E"/>
                </a:solidFill>
              </a:rPr>
              <a:t>Как</a:t>
            </a:r>
            <a:r>
              <a:rPr dirty="0" sz="2800" spc="100" lang="ru-RU">
                <a:solidFill>
                  <a:srgbClr val="00487E"/>
                </a:solidFill>
              </a:rPr>
              <a:t xml:space="preserve"> </a:t>
            </a:r>
            <a:r>
              <a:rPr dirty="0" sz="2800" lang="ru-RU">
                <a:solidFill>
                  <a:srgbClr val="00487E"/>
                </a:solidFill>
              </a:rPr>
              <a:t>повлияет</a:t>
            </a:r>
            <a:r>
              <a:rPr dirty="0" sz="2800" spc="200" lang="ru-RU">
                <a:solidFill>
                  <a:srgbClr val="00487E"/>
                </a:solidFill>
              </a:rPr>
              <a:t xml:space="preserve"> </a:t>
            </a:r>
            <a:r>
              <a:rPr dirty="0" sz="2800" lang="ru-RU">
                <a:solidFill>
                  <a:srgbClr val="00487E"/>
                </a:solidFill>
              </a:rPr>
              <a:t>внедрение</a:t>
            </a:r>
            <a:r>
              <a:rPr dirty="0" sz="2800" spc="100" lang="ru-RU">
                <a:solidFill>
                  <a:srgbClr val="00487E"/>
                </a:solidFill>
              </a:rPr>
              <a:t xml:space="preserve"> </a:t>
            </a:r>
            <a:r>
              <a:rPr dirty="0" sz="2800" lang="ru-RU">
                <a:solidFill>
                  <a:srgbClr val="00487E"/>
                </a:solidFill>
              </a:rPr>
              <a:t>ИИ</a:t>
            </a:r>
            <a:br>
              <a:rPr dirty="0" sz="2800" lang="ru-RU">
                <a:solidFill>
                  <a:srgbClr val="00487E"/>
                </a:solidFill>
              </a:rPr>
            </a:br>
            <a:r>
              <a:rPr dirty="0" sz="2800" lang="ru-RU">
                <a:solidFill>
                  <a:srgbClr val="00487E"/>
                </a:solidFill>
              </a:rPr>
              <a:t>на</a:t>
            </a:r>
            <a:r>
              <a:rPr dirty="0" sz="2800" spc="100" lang="ru-RU">
                <a:solidFill>
                  <a:srgbClr val="00487E"/>
                </a:solidFill>
              </a:rPr>
              <a:t xml:space="preserve"> </a:t>
            </a:r>
            <a:r>
              <a:rPr dirty="0" sz="2800" lang="ru-RU">
                <a:solidFill>
                  <a:srgbClr val="00487E"/>
                </a:solidFill>
              </a:rPr>
              <a:t>требования</a:t>
            </a:r>
            <a:r>
              <a:rPr dirty="0" sz="2800" spc="100" lang="ru-RU">
                <a:solidFill>
                  <a:srgbClr val="00487E"/>
                </a:solidFill>
              </a:rPr>
              <a:t xml:space="preserve"> </a:t>
            </a:r>
            <a:r>
              <a:rPr dirty="0" sz="2800" lang="ru-RU">
                <a:solidFill>
                  <a:srgbClr val="00487E"/>
                </a:solidFill>
              </a:rPr>
              <a:t>к</a:t>
            </a:r>
            <a:r>
              <a:rPr dirty="0" sz="2800" spc="100" lang="ru-RU">
                <a:solidFill>
                  <a:srgbClr val="00487E"/>
                </a:solidFill>
              </a:rPr>
              <a:t xml:space="preserve"> </a:t>
            </a:r>
            <a:r>
              <a:rPr dirty="0" sz="2800" lang="ru-RU">
                <a:solidFill>
                  <a:srgbClr val="00487E"/>
                </a:solidFill>
              </a:rPr>
              <a:t>специалистам?</a:t>
            </a:r>
          </a:p>
        </p:txBody>
      </p:sp>
      <p:sp>
        <p:nvSpPr>
          <p:cNvPr name="TextBox 8" id="9">
            <a:extLst>
              <a:ext uri="{FF2B5EF4-FFF2-40B4-BE49-F238E27FC236}">
                <a16:creationId xmlns:a16="http://schemas.microsoft.com/office/drawing/2014/main" id="{84502901-0CCC-B54F-E2FE-ECE22125C874}"/>
              </a:ext>
            </a:extLst>
          </p:cNvPr>
          <p:cNvSpPr txBox="1"/>
          <p:nvPr/>
        </p:nvSpPr>
        <p:spPr>
          <a:xfrm>
            <a:off x="480780" y="1158672"/>
            <a:ext cx="8931228" cy="4801314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pPr indent="-342900" marL="342900">
              <a:buAutoNum type="arabicPeriod"/>
            </a:pPr>
            <a:r>
              <a:rPr dirty="0" lang="ru-RU"/>
              <a:t>ИИ</a:t>
            </a:r>
            <a:r>
              <a:rPr dirty="0" spc="200" lang="ru-RU"/>
              <a:t xml:space="preserve"> </a:t>
            </a:r>
            <a:r>
              <a:rPr dirty="0" lang="ru-RU"/>
              <a:t>заменит</a:t>
            </a:r>
            <a:r>
              <a:rPr dirty="0" spc="100" lang="ru-RU"/>
              <a:t xml:space="preserve"> </a:t>
            </a:r>
            <a:r>
              <a:rPr dirty="0" lang="ru-RU"/>
              <a:t>молодых</a:t>
            </a:r>
            <a:r>
              <a:rPr dirty="0" spc="200" lang="ru-RU"/>
              <a:t xml:space="preserve"> </a:t>
            </a:r>
            <a:r>
              <a:rPr dirty="0" lang="ru-RU"/>
              <a:t>специалистов</a:t>
            </a:r>
            <a:r>
              <a:rPr dirty="0" spc="300" lang="ru-RU"/>
              <a:t xml:space="preserve"> </a:t>
            </a:r>
            <a:r>
              <a:rPr dirty="0" lang="ru-RU"/>
              <a:t>(«</a:t>
            </a:r>
            <a:r>
              <a:rPr dirty="0" err="1" lang="ru-RU"/>
              <a:t>джунов</a:t>
            </a:r>
            <a:r>
              <a:rPr dirty="0" lang="ru-RU"/>
              <a:t>»).</a:t>
            </a:r>
            <a:r>
              <a:rPr dirty="0" spc="100" lang="ru-RU"/>
              <a:t xml:space="preserve"> </a:t>
            </a:r>
            <a:r>
              <a:rPr dirty="0" lang="ru-RU"/>
              <a:t>Этот</a:t>
            </a:r>
            <a:r>
              <a:rPr dirty="0" spc="100" lang="ru-RU"/>
              <a:t xml:space="preserve"> </a:t>
            </a:r>
            <a:r>
              <a:rPr dirty="0" lang="ru-RU"/>
              <a:t>труд</a:t>
            </a:r>
            <a:r>
              <a:rPr dirty="0" spc="100" lang="ru-RU"/>
              <a:t xml:space="preserve"> </a:t>
            </a:r>
            <a:r>
              <a:rPr dirty="0" lang="ru-RU"/>
              <a:t>обесценится.</a:t>
            </a:r>
          </a:p>
          <a:p>
            <a:pPr indent="-342900" marL="342900">
              <a:buAutoNum type="arabicPeriod"/>
            </a:pPr>
            <a:endParaRPr dirty="0" lang="ru-RU"/>
          </a:p>
          <a:p>
            <a:pPr indent="-342900" marL="342900">
              <a:buAutoNum type="arabicPeriod"/>
            </a:pPr>
            <a:r>
              <a:rPr dirty="0" lang="ru-RU"/>
              <a:t>Рабочие</a:t>
            </a:r>
            <a:r>
              <a:rPr dirty="0" spc="100" lang="ru-RU"/>
              <a:t xml:space="preserve"> </a:t>
            </a:r>
            <a:r>
              <a:rPr dirty="0" lang="ru-RU"/>
              <a:t>специальности</a:t>
            </a:r>
            <a:r>
              <a:rPr dirty="0" spc="200" lang="ru-RU"/>
              <a:t xml:space="preserve"> </a:t>
            </a:r>
            <a:r>
              <a:rPr dirty="0" lang="ru-RU"/>
              <a:t>будут</a:t>
            </a:r>
            <a:r>
              <a:rPr dirty="0" spc="300" lang="ru-RU"/>
              <a:t xml:space="preserve"> </a:t>
            </a:r>
            <a:r>
              <a:rPr dirty="0" lang="ru-RU"/>
              <a:t>более</a:t>
            </a:r>
            <a:r>
              <a:rPr dirty="0" spc="100" lang="ru-RU"/>
              <a:t xml:space="preserve"> </a:t>
            </a:r>
            <a:r>
              <a:rPr dirty="0" lang="ru-RU"/>
              <a:t>оплачиваемыми</a:t>
            </a:r>
            <a:r>
              <a:rPr dirty="0" spc="200" lang="ru-RU"/>
              <a:t xml:space="preserve"> </a:t>
            </a:r>
            <a:r>
              <a:rPr dirty="0" lang="ru-RU"/>
              <a:t>(до</a:t>
            </a:r>
            <a:r>
              <a:rPr dirty="0" spc="300" lang="ru-RU"/>
              <a:t xml:space="preserve"> </a:t>
            </a:r>
            <a:r>
              <a:rPr dirty="0" lang="ru-RU"/>
              <a:t>появления</a:t>
            </a:r>
            <a:r>
              <a:rPr dirty="0" spc="100" lang="ru-RU"/>
              <a:t xml:space="preserve"> </a:t>
            </a:r>
            <a:r>
              <a:rPr dirty="0" lang="ru-RU"/>
              <a:t>робототехники).</a:t>
            </a:r>
          </a:p>
          <a:p>
            <a:pPr indent="-342900" marL="342900">
              <a:buAutoNum type="arabicPeriod"/>
            </a:pPr>
            <a:endParaRPr dirty="0" lang="ru-RU"/>
          </a:p>
          <a:p>
            <a:pPr indent="-342900" marL="342900">
              <a:buAutoNum type="arabicPeriod"/>
            </a:pPr>
            <a:r>
              <a:rPr dirty="0" lang="ru-RU"/>
              <a:t>Более</a:t>
            </a:r>
            <a:r>
              <a:rPr dirty="0" spc="100" lang="ru-RU"/>
              <a:t xml:space="preserve"> </a:t>
            </a:r>
            <a:r>
              <a:rPr dirty="0" lang="ru-RU"/>
              <a:t>востребованы</a:t>
            </a:r>
            <a:r>
              <a:rPr dirty="0" spc="100" lang="ru-RU"/>
              <a:t xml:space="preserve"> </a:t>
            </a:r>
            <a:r>
              <a:rPr dirty="0" lang="ru-RU"/>
              <a:t>станут</a:t>
            </a:r>
            <a:r>
              <a:rPr dirty="0" spc="100" lang="ru-RU"/>
              <a:t xml:space="preserve"> </a:t>
            </a:r>
            <a:r>
              <a:rPr dirty="0" lang="ru-RU"/>
              <a:t>высококвалифицированные</a:t>
            </a:r>
            <a:r>
              <a:rPr dirty="0" spc="300" lang="ru-RU"/>
              <a:t xml:space="preserve"> </a:t>
            </a:r>
            <a:r>
              <a:rPr dirty="0" lang="ru-RU"/>
              <a:t>специалисты</a:t>
            </a:r>
            <a:r>
              <a:rPr dirty="0" spc="200" lang="ru-RU"/>
              <a:t xml:space="preserve"> </a:t>
            </a:r>
            <a:r>
              <a:rPr dirty="0" lang="ru-RU"/>
              <a:t>(«сеньоры»).</a:t>
            </a:r>
          </a:p>
          <a:p>
            <a:pPr indent="-342900" marL="342900">
              <a:buAutoNum type="arabicPeriod"/>
            </a:pPr>
            <a:endParaRPr dirty="0" lang="ru-RU"/>
          </a:p>
          <a:p>
            <a:pPr indent="-342900" marL="342900">
              <a:buAutoNum type="arabicPeriod"/>
            </a:pPr>
            <a:r>
              <a:rPr dirty="0" lang="ru-RU"/>
              <a:t>Как</a:t>
            </a:r>
            <a:r>
              <a:rPr dirty="0" spc="100" lang="ru-RU"/>
              <a:t xml:space="preserve"> </a:t>
            </a:r>
            <a:r>
              <a:rPr dirty="0" lang="ru-RU"/>
              <a:t>перепрыгнуть</a:t>
            </a:r>
            <a:r>
              <a:rPr dirty="0" spc="200" lang="ru-RU"/>
              <a:t xml:space="preserve"> </a:t>
            </a:r>
            <a:r>
              <a:rPr dirty="0" lang="ru-RU"/>
              <a:t>пропасть</a:t>
            </a:r>
            <a:r>
              <a:rPr dirty="0" spc="100" lang="ru-RU"/>
              <a:t xml:space="preserve"> </a:t>
            </a:r>
            <a:r>
              <a:rPr dirty="0" lang="ru-RU"/>
              <a:t>между</a:t>
            </a:r>
            <a:r>
              <a:rPr dirty="0" spc="300" lang="ru-RU"/>
              <a:t xml:space="preserve"> </a:t>
            </a:r>
            <a:r>
              <a:rPr dirty="0" lang="ru-RU"/>
              <a:t>«</a:t>
            </a:r>
            <a:r>
              <a:rPr dirty="0" err="1" lang="ru-RU"/>
              <a:t>джуном</a:t>
            </a:r>
            <a:r>
              <a:rPr dirty="0" lang="ru-RU"/>
              <a:t>»</a:t>
            </a:r>
            <a:r>
              <a:rPr dirty="0" spc="300" lang="ru-RU"/>
              <a:t xml:space="preserve"> </a:t>
            </a:r>
            <a:r>
              <a:rPr dirty="0" lang="ru-RU"/>
              <a:t>и</a:t>
            </a:r>
            <a:r>
              <a:rPr dirty="0" spc="300" lang="ru-RU"/>
              <a:t xml:space="preserve"> </a:t>
            </a:r>
            <a:r>
              <a:rPr dirty="0" lang="ru-RU"/>
              <a:t>«сеньором»?</a:t>
            </a:r>
          </a:p>
          <a:p>
            <a:pPr indent="-342900" marL="342900">
              <a:buAutoNum type="arabicPeriod"/>
            </a:pPr>
            <a:endParaRPr dirty="0" lang="ru-RU"/>
          </a:p>
          <a:p>
            <a:pPr indent="-342900" marL="342900">
              <a:buAutoNum type="arabicPeriod"/>
            </a:pPr>
            <a:r>
              <a:rPr dirty="0" lang="ru-RU"/>
              <a:t>Из</a:t>
            </a:r>
            <a:r>
              <a:rPr dirty="0" spc="200" lang="ru-RU"/>
              <a:t xml:space="preserve"> </a:t>
            </a:r>
            <a:r>
              <a:rPr dirty="0" lang="ru-RU"/>
              <a:t>вуза</a:t>
            </a:r>
            <a:r>
              <a:rPr dirty="0" spc="100" lang="ru-RU"/>
              <a:t xml:space="preserve"> </a:t>
            </a:r>
            <a:r>
              <a:rPr dirty="0" lang="ru-RU"/>
              <a:t>должны</a:t>
            </a:r>
            <a:r>
              <a:rPr dirty="0" spc="300" lang="ru-RU"/>
              <a:t xml:space="preserve"> </a:t>
            </a:r>
            <a:r>
              <a:rPr dirty="0" lang="ru-RU"/>
              <a:t>выходить</a:t>
            </a:r>
            <a:r>
              <a:rPr dirty="0" spc="300" lang="ru-RU"/>
              <a:t xml:space="preserve"> </a:t>
            </a:r>
            <a:r>
              <a:rPr dirty="0" lang="ru-RU"/>
              <a:t>специалисты</a:t>
            </a:r>
            <a:r>
              <a:rPr dirty="0" spc="200" lang="ru-RU"/>
              <a:t xml:space="preserve"> </a:t>
            </a:r>
            <a:r>
              <a:rPr dirty="0" lang="ru-RU"/>
              <a:t>с</a:t>
            </a:r>
            <a:r>
              <a:rPr dirty="0" spc="200" lang="ru-RU"/>
              <a:t xml:space="preserve"> </a:t>
            </a:r>
            <a:r>
              <a:rPr dirty="0" lang="ru-RU"/>
              <a:t>опытом</a:t>
            </a:r>
            <a:br>
              <a:rPr dirty="0" lang="ru-RU"/>
            </a:br>
            <a:r>
              <a:rPr dirty="0" lang="ru-RU"/>
              <a:t>практической</a:t>
            </a:r>
            <a:r>
              <a:rPr dirty="0" spc="100" lang="ru-RU"/>
              <a:t xml:space="preserve"> </a:t>
            </a:r>
            <a:r>
              <a:rPr dirty="0" lang="ru-RU"/>
              <a:t>работы</a:t>
            </a:r>
            <a:r>
              <a:rPr dirty="0" spc="100" lang="ru-RU"/>
              <a:t xml:space="preserve"> </a:t>
            </a:r>
            <a:r>
              <a:rPr dirty="0" lang="ru-RU"/>
              <a:t>(«</a:t>
            </a:r>
            <a:r>
              <a:rPr dirty="0" err="1" lang="ru-RU"/>
              <a:t>мидлы</a:t>
            </a:r>
            <a:r>
              <a:rPr dirty="0" lang="ru-RU"/>
              <a:t>»).</a:t>
            </a:r>
          </a:p>
          <a:p>
            <a:pPr indent="-342900" marL="342900">
              <a:buAutoNum type="arabicPeriod"/>
            </a:pPr>
            <a:endParaRPr dirty="0" lang="ru-RU"/>
          </a:p>
          <a:p>
            <a:pPr indent="-342900" marL="342900">
              <a:buAutoNum type="arabicPeriod"/>
            </a:pPr>
            <a:r>
              <a:rPr dirty="0" lang="ru-RU"/>
              <a:t>Специалисты</a:t>
            </a:r>
            <a:r>
              <a:rPr dirty="0" spc="200" lang="ru-RU"/>
              <a:t xml:space="preserve"> </a:t>
            </a:r>
            <a:r>
              <a:rPr dirty="0" lang="ru-RU"/>
              <a:t>должны</a:t>
            </a:r>
            <a:r>
              <a:rPr dirty="0" spc="200" lang="ru-RU"/>
              <a:t xml:space="preserve"> </a:t>
            </a:r>
            <a:r>
              <a:rPr dirty="0" lang="ru-RU"/>
              <a:t>уметь</a:t>
            </a:r>
            <a:r>
              <a:rPr dirty="0" spc="200" lang="ru-RU"/>
              <a:t xml:space="preserve"> </a:t>
            </a:r>
            <a:r>
              <a:rPr dirty="0" lang="ru-RU"/>
              <a:t>создавать</a:t>
            </a:r>
            <a:r>
              <a:rPr dirty="0" spc="200" lang="ru-RU"/>
              <a:t xml:space="preserve"> </a:t>
            </a:r>
            <a:r>
              <a:rPr dirty="0" lang="ru-RU"/>
              <a:t>для</a:t>
            </a:r>
            <a:br>
              <a:rPr dirty="0" lang="ru-RU"/>
            </a:br>
            <a:r>
              <a:rPr dirty="0" lang="ru-RU"/>
              <a:t>себя</a:t>
            </a:r>
            <a:r>
              <a:rPr dirty="0" spc="300" lang="ru-RU"/>
              <a:t xml:space="preserve"> </a:t>
            </a:r>
            <a:r>
              <a:rPr dirty="0" lang="ru-RU"/>
              <a:t>ИИ-ассистентов</a:t>
            </a:r>
            <a:r>
              <a:rPr dirty="0" spc="200" lang="ru-RU"/>
              <a:t xml:space="preserve"> </a:t>
            </a:r>
            <a:r>
              <a:rPr dirty="0" lang="ru-RU"/>
              <a:t>(как</a:t>
            </a:r>
            <a:r>
              <a:rPr dirty="0" spc="200" lang="ru-RU"/>
              <a:t xml:space="preserve"> </a:t>
            </a:r>
            <a:r>
              <a:rPr dirty="0" lang="ru-RU"/>
              <a:t>раньше</a:t>
            </a:r>
            <a:r>
              <a:rPr dirty="0" spc="200" lang="ru-RU"/>
              <a:t xml:space="preserve"> </a:t>
            </a:r>
            <a:r>
              <a:rPr dirty="0" lang="ru-RU"/>
              <a:t>создавали</a:t>
            </a:r>
            <a:br>
              <a:rPr dirty="0" lang="ru-RU"/>
            </a:br>
            <a:r>
              <a:rPr dirty="0" lang="ru-RU"/>
              <a:t>макросы</a:t>
            </a:r>
            <a:r>
              <a:rPr dirty="0" spc="300" lang="ru-RU"/>
              <a:t xml:space="preserve"> </a:t>
            </a:r>
            <a:r>
              <a:rPr dirty="0" lang="ru-RU"/>
              <a:t>в</a:t>
            </a:r>
            <a:r>
              <a:rPr dirty="0" spc="200" lang="ru-RU"/>
              <a:t xml:space="preserve"> </a:t>
            </a:r>
            <a:r>
              <a:rPr dirty="0" lang="en-US"/>
              <a:t>Excel</a:t>
            </a:r>
            <a:r>
              <a:rPr lang="ru-RU"/>
              <a:t>).</a:t>
            </a:r>
            <a:endParaRPr dirty="0" lang="ru-RU"/>
          </a:p>
          <a:p>
            <a:endParaRPr dirty="0" lang="ru-RU"/>
          </a:p>
          <a:p>
            <a:r>
              <a:rPr dirty="0" lang="ru-RU"/>
              <a:t>7.</a:t>
            </a:r>
            <a:r>
              <a:rPr dirty="0" spc="300" lang="ru-RU"/>
              <a:t xml:space="preserve"> </a:t>
            </a:r>
            <a:r>
              <a:rPr dirty="0" lang="ru-RU"/>
              <a:t>Важно</a:t>
            </a:r>
            <a:r>
              <a:rPr dirty="0" spc="100" lang="ru-RU"/>
              <a:t xml:space="preserve"> </a:t>
            </a:r>
            <a:r>
              <a:rPr dirty="0" lang="ru-RU"/>
              <a:t>научить</a:t>
            </a:r>
            <a:r>
              <a:rPr dirty="0" spc="300" lang="ru-RU"/>
              <a:t xml:space="preserve"> </a:t>
            </a:r>
            <a:r>
              <a:rPr dirty="0" lang="ru-RU"/>
              <a:t>специалистов</a:t>
            </a:r>
            <a:r>
              <a:rPr dirty="0" spc="100" lang="ru-RU"/>
              <a:t xml:space="preserve"> </a:t>
            </a:r>
            <a:r>
              <a:rPr dirty="0" lang="ru-RU"/>
              <a:t>применять</a:t>
            </a:r>
            <a:r>
              <a:rPr dirty="0" spc="100" lang="ru-RU"/>
              <a:t xml:space="preserve"> </a:t>
            </a:r>
            <a:r>
              <a:rPr dirty="0" lang="ru-RU"/>
              <a:t>ИИ,</a:t>
            </a:r>
            <a:br>
              <a:rPr dirty="0" lang="ru-RU"/>
            </a:br>
            <a:r>
              <a:rPr dirty="0" spc="100" lang="ru-RU"/>
              <a:t xml:space="preserve"> </a:t>
            </a:r>
            <a:r>
              <a:rPr dirty="0" spc="100" lang="ru-RU"/>
              <a:t xml:space="preserve"> </a:t>
            </a:r>
            <a:r>
              <a:rPr dirty="0" spc="100" lang="ru-RU"/>
              <a:t xml:space="preserve"> </a:t>
            </a:r>
            <a:r>
              <a:rPr dirty="0" spc="200" lang="ru-RU"/>
              <a:t xml:space="preserve"> </a:t>
            </a:r>
            <a:r>
              <a:rPr dirty="0" lang="ru-RU"/>
              <a:t>научить</a:t>
            </a:r>
            <a:r>
              <a:rPr dirty="0" spc="300" lang="ru-RU"/>
              <a:t xml:space="preserve"> </a:t>
            </a:r>
            <a:r>
              <a:rPr dirty="0" lang="ru-RU"/>
              <a:t>инженеров</a:t>
            </a:r>
            <a:r>
              <a:rPr dirty="0" spc="300" lang="ru-RU"/>
              <a:t xml:space="preserve"> </a:t>
            </a:r>
            <a:r>
              <a:rPr dirty="0" lang="ru-RU"/>
              <a:t>оценивать</a:t>
            </a:r>
            <a:r>
              <a:rPr dirty="0" spc="300" lang="ru-RU"/>
              <a:t xml:space="preserve"> </a:t>
            </a:r>
            <a:r>
              <a:rPr dirty="0" lang="ru-RU"/>
              <a:t>качество</a:t>
            </a:r>
            <a:r>
              <a:rPr dirty="0" spc="200" lang="ru-RU"/>
              <a:t xml:space="preserve"> </a:t>
            </a:r>
            <a:r>
              <a:rPr dirty="0" lang="ru-RU"/>
              <a:t>обучения</a:t>
            </a:r>
            <a:r>
              <a:rPr dirty="0" spc="300" lang="ru-RU"/>
              <a:t xml:space="preserve"> </a:t>
            </a:r>
            <a:r>
              <a:rPr dirty="0" lang="ru-RU"/>
              <a:t>ИИ.</a:t>
            </a:r>
          </a:p>
        </p:txBody>
      </p:sp>
      <p:sp>
        <p:nvSpPr>
          <p:cNvPr name="TextBox 17" id="18">
            <a:extLst>
              <a:ext uri="{FF2B5EF4-FFF2-40B4-BE49-F238E27FC236}">
                <a16:creationId xmlns:a16="http://schemas.microsoft.com/office/drawing/2014/main" id="{7C9A9300-4834-F204-3B95-09303E1B48BF}"/>
              </a:ext>
            </a:extLst>
          </p:cNvPr>
          <p:cNvSpPr txBox="1"/>
          <p:nvPr/>
        </p:nvSpPr>
        <p:spPr>
          <a:xfrm>
            <a:off x="8820259" y="4372979"/>
            <a:ext cx="479618" cy="369332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ru-RU">
                <a:solidFill>
                  <a:schemeClr val="bg1"/>
                </a:solidFill>
              </a:rPr>
              <a:t>ИИ</a:t>
            </a:r>
          </a:p>
        </p:txBody>
      </p:sp>
      <p:pic>
        <p:nvPicPr>
          <p:cNvPr name="Рисунок 1" id="2">
            <a:extLst>
              <a:ext uri="{FF2B5EF4-FFF2-40B4-BE49-F238E27FC236}">
                <a16:creationId xmlns:a16="http://schemas.microsoft.com/office/drawing/2014/main" id="{90729660-504F-CE6E-9189-D357291DDC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483"/>
          <a:stretch/>
        </p:blipFill>
        <p:spPr>
          <a:xfrm>
            <a:off x="11025822" y="48101"/>
            <a:ext cx="1002384" cy="841212"/>
          </a:xfrm>
          <a:prstGeom prst="rect">
            <a:avLst/>
          </a:prstGeom>
        </p:spPr>
      </p:pic>
      <p:sp>
        <p:nvSpPr>
          <p:cNvPr name="TextBox 3" id="4">
            <a:extLst>
              <a:ext uri="{FF2B5EF4-FFF2-40B4-BE49-F238E27FC236}">
                <a16:creationId xmlns:a16="http://schemas.microsoft.com/office/drawing/2014/main" id="{51C5AE1F-0352-EA8D-18D6-F73365B125D3}"/>
              </a:ext>
            </a:extLst>
          </p:cNvPr>
          <p:cNvSpPr txBox="1"/>
          <p:nvPr/>
        </p:nvSpPr>
        <p:spPr>
          <a:xfrm>
            <a:off x="11640655" y="629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18</a:t>
            </a:r>
          </a:p>
        </p:txBody>
      </p:sp>
      <p:pic>
        <p:nvPicPr>
          <p:cNvPr name="Рисунок 18" id="19">
            <a:extLst>
              <a:ext uri="{FF2B5EF4-FFF2-40B4-BE49-F238E27FC236}">
                <a16:creationId xmlns:a16="http://schemas.microsoft.com/office/drawing/2014/main" id="{656835F5-4D86-078E-7242-2BCFDAB6B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888" y="3337690"/>
            <a:ext cx="517276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44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30730" y="642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Заголовок 6" id="2">
            <a:extLst>
              <a:ext uri="{FF2B5EF4-FFF2-40B4-BE49-F238E27FC236}">
                <a16:creationId xmlns:a16="http://schemas.microsoft.com/office/drawing/2014/main" id="{78C95DC3-DBBF-A0D6-BDF9-1CD269B89A05}"/>
              </a:ext>
            </a:extLst>
          </p:cNvPr>
          <p:cNvSpPr txBox="1">
            <a:spLocks/>
          </p:cNvSpPr>
          <p:nvPr/>
        </p:nvSpPr>
        <p:spPr>
          <a:xfrm>
            <a:off x="10469247" y="347530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Лого</a:t>
            </a:r>
            <a:r>
              <a:rPr dirty="0" b="1" sz="1400" spc="1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 xml:space="preserve"> </a:t>
            </a:r>
            <a:b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</a:br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университета</a:t>
            </a:r>
          </a:p>
        </p:txBody>
      </p:sp>
      <p:pic>
        <p:nvPicPr>
          <p:cNvPr name="Рисунок 12" id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159" y="121212"/>
            <a:ext cx="1603125" cy="720000"/>
          </a:xfrm>
          <a:prstGeom prst="rect">
            <a:avLst/>
          </a:prstGeom>
        </p:spPr>
      </p:pic>
      <p:pic>
        <p:nvPicPr>
          <p:cNvPr name="Рисунок 2" id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name="Прямоугольник 3" id="4"/>
          <p:cNvSpPr/>
          <p:nvPr/>
        </p:nvSpPr>
        <p:spPr>
          <a:xfrm>
            <a:off x="246337" y="273497"/>
            <a:ext cx="10178822" cy="6154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dirty="0" lang="ru-RU"/>
          </a:p>
        </p:txBody>
      </p:sp>
      <p:pic>
        <p:nvPicPr>
          <p:cNvPr name="Рисунок 4" id="5"/>
          <p:cNvPicPr>
            <a:picLocks noChangeAspect="1"/>
          </p:cNvPicPr>
          <p:nvPr/>
        </p:nvPicPr>
        <p:blipFill rotWithShape="1">
          <a:blip r:embed="rId4"/>
          <a:srcRect t="689"/>
          <a:stretch/>
        </p:blipFill>
        <p:spPr>
          <a:xfrm>
            <a:off x="-3048" y="1113576"/>
            <a:ext cx="12192000" cy="5746688"/>
          </a:xfrm>
          <a:prstGeom prst="rect">
            <a:avLst/>
          </a:prstGeom>
        </p:spPr>
      </p:pic>
      <p:sp>
        <p:nvSpPr>
          <p:cNvPr name="TextBox 5" id="6"/>
          <p:cNvSpPr txBox="1"/>
          <p:nvPr/>
        </p:nvSpPr>
        <p:spPr>
          <a:xfrm>
            <a:off x="11489909" y="6248837"/>
            <a:ext cx="558297" cy="52322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031E4F"/>
                </a:solidFill>
              </a:rPr>
              <a:t>19</a:t>
            </a:r>
          </a:p>
        </p:txBody>
      </p:sp>
      <p:sp>
        <p:nvSpPr>
          <p:cNvPr name="TextBox 6" id="7"/>
          <p:cNvSpPr txBox="1"/>
          <p:nvPr/>
        </p:nvSpPr>
        <p:spPr>
          <a:xfrm>
            <a:off x="387086" y="176397"/>
            <a:ext cx="7407797" cy="830997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b="1" sz="4800" lang="ru-RU">
                <a:solidFill>
                  <a:srgbClr val="031E4F"/>
                </a:solidFill>
                <a:latin charset="0" panose="020B0A04020102020204" pitchFamily="34" typeface="Arial Black"/>
              </a:rPr>
              <a:t>Ключевые</a:t>
            </a:r>
            <a:r>
              <a:rPr dirty="0" b="1" sz="4800" spc="100" lang="ru-RU">
                <a:solidFill>
                  <a:srgbClr val="031E4F"/>
                </a:solidFill>
                <a:latin charset="0" panose="020B0A04020102020204" pitchFamily="34" typeface="Arial Black"/>
              </a:rPr>
              <a:t xml:space="preserve"> </a:t>
            </a:r>
            <a:r>
              <a:rPr dirty="0" b="1" sz="4800" lang="ru-RU">
                <a:solidFill>
                  <a:srgbClr val="031E4F"/>
                </a:solidFill>
                <a:latin charset="0" panose="020B0A04020102020204" pitchFamily="34" typeface="Arial Black"/>
              </a:rPr>
              <a:t>партнеры</a:t>
            </a:r>
          </a:p>
        </p:txBody>
      </p:sp>
      <p:pic>
        <p:nvPicPr>
          <p:cNvPr name="Picture 4" id="8">
            <a:extLst>
              <a:ext uri="{FF2B5EF4-FFF2-40B4-BE49-F238E27FC236}">
                <a16:creationId xmlns:a16="http://schemas.microsoft.com/office/drawing/2014/main" id="{B44A950E-9904-F89D-97DD-45113604C7F0}"/>
              </a:ext>
            </a:extLst>
          </p:cNvPr>
          <p:cNvPicPr>
            <a:picLocks noChangeAspect="1" noChangeArrowheads="1"/>
          </p:cNvPicPr>
          <p:nvPr/>
        </p:nvPicPr>
        <p:blipFill>
          <a:blip cstate="print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7" y="48102"/>
            <a:ext cx="1432803" cy="100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213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20730" y="641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Заголовок 6" id="2">
            <a:extLst>
              <a:ext uri="{FF2B5EF4-FFF2-40B4-BE49-F238E27FC236}">
                <a16:creationId xmlns:a16="http://schemas.microsoft.com/office/drawing/2014/main" id="{78C95DC3-DBBF-A0D6-BDF9-1CD269B89A05}"/>
              </a:ext>
            </a:extLst>
          </p:cNvPr>
          <p:cNvSpPr txBox="1">
            <a:spLocks/>
          </p:cNvSpPr>
          <p:nvPr/>
        </p:nvSpPr>
        <p:spPr>
          <a:xfrm>
            <a:off x="10449247" y="327530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Лого</a:t>
            </a:r>
            <a:r>
              <a:rPr dirty="0" b="1" sz="1400" spc="1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 xml:space="preserve"> </a:t>
            </a:r>
            <a:b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</a:br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университета</a:t>
            </a:r>
          </a:p>
        </p:txBody>
      </p:sp>
      <p:pic>
        <p:nvPicPr>
          <p:cNvPr name="Рисунок 12" id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159" y="121212"/>
            <a:ext cx="1603125" cy="720000"/>
          </a:xfrm>
          <a:prstGeom prst="rect">
            <a:avLst/>
          </a:prstGeom>
        </p:spPr>
      </p:pic>
      <p:pic>
        <p:nvPicPr>
          <p:cNvPr name="Рисунок 2" id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name="TextBox 5" id="6"/>
          <p:cNvSpPr txBox="1"/>
          <p:nvPr/>
        </p:nvSpPr>
        <p:spPr>
          <a:xfrm>
            <a:off x="11650655" y="630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2</a:t>
            </a:r>
          </a:p>
        </p:txBody>
      </p:sp>
      <p:sp>
        <p:nvSpPr>
          <p:cNvPr name="TextBox 7" id="8"/>
          <p:cNvSpPr txBox="1"/>
          <p:nvPr/>
        </p:nvSpPr>
        <p:spPr>
          <a:xfrm>
            <a:off x="2074190" y="1340859"/>
            <a:ext cx="8012317" cy="48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wrap="square">
            <a:spAutoFit/>
          </a:bodyPr>
          <a:lstStyle/>
          <a:p>
            <a:endParaRPr dirty="0" lang="ru-RU"/>
          </a:p>
        </p:txBody>
      </p:sp>
      <p:pic>
        <p:nvPicPr>
          <p:cNvPr name="Рисунок 6" id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121" y="1289035"/>
            <a:ext cx="9782453" cy="5400000"/>
          </a:xfrm>
          <a:prstGeom prst="rect">
            <a:avLst/>
          </a:prstGeom>
        </p:spPr>
      </p:pic>
      <p:pic>
        <p:nvPicPr>
          <p:cNvPr name="Picture 4" id="1028">
            <a:extLst>
              <a:ext uri="{FF2B5EF4-FFF2-40B4-BE49-F238E27FC236}">
                <a16:creationId xmlns:a16="http://schemas.microsoft.com/office/drawing/2014/main" id="{AE52B528-F08F-5DCB-053C-9B4501F10F2E}"/>
              </a:ext>
            </a:extLst>
          </p:cNvPr>
          <p:cNvPicPr>
            <a:picLocks noChangeAspect="1" noChangeArrowheads="1"/>
          </p:cNvPicPr>
          <p:nvPr/>
        </p:nvPicPr>
        <p:blipFill>
          <a:blip cstate="print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75" y="48102"/>
            <a:ext cx="1603125" cy="11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913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1" id="2">
            <a:extLst>
              <a:ext uri="{FF2B5EF4-FFF2-40B4-BE49-F238E27FC236}">
                <a16:creationId xmlns:a16="http://schemas.microsoft.com/office/drawing/2014/main" id="{558E9716-EACA-96B6-0C50-89F68F0693F2}"/>
              </a:ext>
            </a:extLst>
          </p:cNvPr>
          <p:cNvSpPr txBox="1"/>
          <p:nvPr/>
        </p:nvSpPr>
        <p:spPr>
          <a:xfrm>
            <a:off x="11479909" y="6238837"/>
            <a:ext cx="558297" cy="52322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031E4F"/>
                </a:solidFill>
              </a:rPr>
              <a:t>20</a:t>
            </a:r>
          </a:p>
        </p:txBody>
      </p:sp>
      <p:pic>
        <p:nvPicPr>
          <p:cNvPr name="Picture 4" id="3">
            <a:extLst>
              <a:ext uri="{FF2B5EF4-FFF2-40B4-BE49-F238E27FC236}">
                <a16:creationId xmlns:a16="http://schemas.microsoft.com/office/drawing/2014/main" id="{CA34024E-CA64-7763-2455-A88F09597F8F}"/>
              </a:ext>
            </a:extLst>
          </p:cNvPr>
          <p:cNvPicPr>
            <a:picLocks noChangeAspect="1" noChangeArrowheads="1"/>
          </p:cNvPicPr>
          <p:nvPr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197" y="48102"/>
            <a:ext cx="1432803" cy="100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name="Google Shape;199;p30" id="4">
            <a:extLst>
              <a:ext uri="{FF2B5EF4-FFF2-40B4-BE49-F238E27FC236}">
                <a16:creationId xmlns:a16="http://schemas.microsoft.com/office/drawing/2014/main" id="{F0EE6E68-EF11-2C19-9087-BBF702D99237}"/>
              </a:ext>
            </a:extLst>
          </p:cNvPr>
          <p:cNvSpPr txBox="1">
            <a:spLocks/>
          </p:cNvSpPr>
          <p:nvPr/>
        </p:nvSpPr>
        <p:spPr>
          <a:xfrm>
            <a:off x="122726" y="365566"/>
            <a:ext cx="11338182" cy="452238"/>
          </a:xfrm>
          <a:prstGeom prst="rect">
            <a:avLst/>
          </a:prstGeom>
          <a:noFill/>
          <a:ln>
            <a:noFill/>
          </a:ln>
        </p:spPr>
        <p:txBody>
          <a:bodyPr lIns="91425" bIns="91425" anchor="b" rIns="91425" wrap="square" anchorCtr="0" spcFirstLastPara="1" tIns="91425">
            <a:noAutofit/>
          </a:bodyPr>
          <a:lstStyle>
            <a:def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Montserrat"/>
              <a:buNone/>
              <a:defRPr b="1" cap="none" u="none" sz="4800" strike="noStrike" i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Josefin Sans"/>
              <a:buNone/>
              <a:defRPr b="1" cap="none" u="none" sz="5200" strike="noStrike" i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dirty="0" sz="2800" lang="ru-RU">
                <a:solidFill>
                  <a:srgbClr val="00487E"/>
                </a:solidFill>
              </a:rPr>
              <a:t>Взаимодействие</a:t>
            </a:r>
            <a:r>
              <a:rPr dirty="0" sz="2800" spc="100" lang="ru-RU">
                <a:solidFill>
                  <a:srgbClr val="00487E"/>
                </a:solidFill>
              </a:rPr>
              <a:t xml:space="preserve"> </a:t>
            </a:r>
            <a:r>
              <a:rPr dirty="0" sz="2800" lang="ru-RU">
                <a:solidFill>
                  <a:srgbClr val="00487E"/>
                </a:solidFill>
              </a:rPr>
              <a:t>с</a:t>
            </a:r>
            <a:r>
              <a:rPr dirty="0" sz="2800" spc="100" lang="ru-RU">
                <a:solidFill>
                  <a:srgbClr val="00487E"/>
                </a:solidFill>
              </a:rPr>
              <a:t xml:space="preserve"> </a:t>
            </a:r>
            <a:r>
              <a:rPr dirty="0" sz="2800" lang="ru-RU">
                <a:solidFill>
                  <a:srgbClr val="00487E"/>
                </a:solidFill>
              </a:rPr>
              <a:t>работодателями</a:t>
            </a:r>
            <a:r>
              <a:rPr dirty="0" sz="2800" spc="200" lang="ru-RU">
                <a:solidFill>
                  <a:srgbClr val="00487E"/>
                </a:solidFill>
              </a:rPr>
              <a:t xml:space="preserve"> </a:t>
            </a:r>
            <a:r>
              <a:rPr dirty="0" sz="2800" lang="ru-RU">
                <a:solidFill>
                  <a:srgbClr val="00487E"/>
                </a:solidFill>
              </a:rPr>
              <a:t>ЮВАО</a:t>
            </a:r>
          </a:p>
        </p:txBody>
      </p:sp>
      <p:sp>
        <p:nvSpPr>
          <p:cNvPr name="TextBox 4" id="5">
            <a:extLst>
              <a:ext uri="{FF2B5EF4-FFF2-40B4-BE49-F238E27FC236}">
                <a16:creationId xmlns:a16="http://schemas.microsoft.com/office/drawing/2014/main" id="{6B6A2E0F-5A86-E53A-2DEC-D29F6531F6A6}"/>
              </a:ext>
            </a:extLst>
          </p:cNvPr>
          <p:cNvSpPr txBox="1"/>
          <p:nvPr/>
        </p:nvSpPr>
        <p:spPr>
          <a:xfrm>
            <a:off x="717150" y="1135268"/>
            <a:ext cx="11041356" cy="1477328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pPr indent="-342900" marL="342900">
              <a:buAutoNum type="arabicPeriod"/>
            </a:pPr>
            <a:r>
              <a:rPr dirty="0" b="1" lang="ru-RU"/>
              <a:t>114</a:t>
            </a:r>
            <a:r>
              <a:rPr dirty="0" spc="300" lang="ru-RU"/>
              <a:t xml:space="preserve"> </a:t>
            </a:r>
            <a:r>
              <a:rPr dirty="0" lang="ru-RU"/>
              <a:t>организаций</a:t>
            </a:r>
            <a:r>
              <a:rPr dirty="0" spc="200" lang="ru-RU"/>
              <a:t xml:space="preserve"> </a:t>
            </a:r>
            <a:r>
              <a:rPr dirty="0" lang="ru-RU"/>
              <a:t>-</a:t>
            </a:r>
            <a:r>
              <a:rPr dirty="0" spc="100" lang="ru-RU"/>
              <a:t xml:space="preserve"> </a:t>
            </a:r>
            <a:r>
              <a:rPr dirty="0" lang="ru-RU"/>
              <a:t>партнеров</a:t>
            </a:r>
            <a:r>
              <a:rPr dirty="0" spc="200" lang="ru-RU"/>
              <a:t xml:space="preserve"> </a:t>
            </a:r>
            <a:r>
              <a:rPr dirty="0" lang="ru-RU"/>
              <a:t>НИУ</a:t>
            </a:r>
            <a:r>
              <a:rPr dirty="0" spc="300" lang="ru-RU"/>
              <a:t xml:space="preserve"> </a:t>
            </a:r>
            <a:r>
              <a:rPr dirty="0" lang="ru-RU"/>
              <a:t>«МЭИ»</a:t>
            </a:r>
            <a:r>
              <a:rPr dirty="0" spc="100" lang="ru-RU"/>
              <a:t xml:space="preserve"> </a:t>
            </a:r>
            <a:r>
              <a:rPr dirty="0" lang="ru-RU"/>
              <a:t>расположены</a:t>
            </a:r>
            <a:r>
              <a:rPr dirty="0" spc="300" lang="ru-RU"/>
              <a:t xml:space="preserve"> </a:t>
            </a:r>
            <a:r>
              <a:rPr dirty="0" lang="ru-RU"/>
              <a:t>в</a:t>
            </a:r>
            <a:r>
              <a:rPr dirty="0" spc="100" lang="ru-RU"/>
              <a:t xml:space="preserve"> </a:t>
            </a:r>
            <a:r>
              <a:rPr dirty="0" lang="ru-RU"/>
              <a:t>ЮВАО.</a:t>
            </a:r>
          </a:p>
          <a:p>
            <a:pPr indent="-342900" marL="342900">
              <a:buAutoNum type="arabicPeriod"/>
            </a:pPr>
            <a:r>
              <a:rPr dirty="0" b="1" sz="1800" lang="ru-RU">
                <a:effectLst/>
                <a:ea charset="0" panose="020F0502020204030204" pitchFamily="34" typeface="Calibri"/>
              </a:rPr>
              <a:t>67</a:t>
            </a:r>
            <a:r>
              <a:rPr dirty="0" sz="18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организаций</a:t>
            </a:r>
            <a:r>
              <a:rPr dirty="0" sz="18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ЮВАО</a:t>
            </a:r>
            <a:r>
              <a:rPr dirty="0" sz="18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ежегодно</a:t>
            </a:r>
            <a:r>
              <a:rPr dirty="0" sz="18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предоставляют</a:t>
            </a:r>
            <a:r>
              <a:rPr dirty="0" sz="18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места</a:t>
            </a:r>
            <a:r>
              <a:rPr dirty="0" sz="18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для</a:t>
            </a:r>
            <a:r>
              <a:rPr dirty="0" sz="18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прохождения</a:t>
            </a:r>
            <a:r>
              <a:rPr dirty="0" sz="18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практик</a:t>
            </a:r>
            <a:r>
              <a:rPr dirty="0" sz="18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студентам</a:t>
            </a:r>
            <a:r>
              <a:rPr dirty="0" sz="18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МЭИ.</a:t>
            </a:r>
          </a:p>
          <a:p>
            <a:pPr indent="-342900" marL="342900">
              <a:buAutoNum type="arabicPeriod"/>
            </a:pPr>
            <a:r>
              <a:rPr dirty="0" b="1" sz="1800" lang="ru-RU">
                <a:effectLst/>
                <a:ea charset="0" panose="020F0502020204030204" pitchFamily="34" typeface="Calibri"/>
              </a:rPr>
              <a:t>33</a:t>
            </a:r>
            <a:r>
              <a:rPr dirty="0" sz="18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организации</a:t>
            </a:r>
            <a:r>
              <a:rPr dirty="0" sz="18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ЮВАО</a:t>
            </a:r>
            <a:r>
              <a:rPr dirty="0" sz="18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заключили</a:t>
            </a:r>
            <a:r>
              <a:rPr dirty="0" sz="18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с</a:t>
            </a:r>
            <a:r>
              <a:rPr dirty="0" sz="18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МЭИ</a:t>
            </a:r>
            <a:r>
              <a:rPr dirty="0" sz="18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долгосрочный</a:t>
            </a:r>
            <a:r>
              <a:rPr dirty="0" sz="18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договор</a:t>
            </a:r>
            <a:r>
              <a:rPr dirty="0" sz="18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о</a:t>
            </a:r>
            <a:r>
              <a:rPr dirty="0" sz="18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практической</a:t>
            </a:r>
            <a:r>
              <a:rPr dirty="0" sz="18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подготовке</a:t>
            </a:r>
            <a:r>
              <a:rPr dirty="0" sz="18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800" lang="ru-RU">
                <a:effectLst/>
                <a:ea charset="0" panose="020F0502020204030204" pitchFamily="34" typeface="Calibri"/>
              </a:rPr>
              <a:t>обучающихся.</a:t>
            </a:r>
          </a:p>
          <a:p>
            <a:pPr indent="-342900" marL="342900">
              <a:buAutoNum type="arabicPeriod"/>
            </a:pPr>
            <a:r>
              <a:rPr b="1" lang="ru-RU"/>
              <a:t>87</a:t>
            </a:r>
            <a:r>
              <a:rPr b="1" spc="300" lang="ru-RU"/>
              <a:t xml:space="preserve"> </a:t>
            </a:r>
            <a:r>
              <a:rPr lang="ru-RU"/>
              <a:t>студентов</a:t>
            </a:r>
            <a:r>
              <a:rPr spc="200" lang="ru-RU"/>
              <a:t xml:space="preserve"> </a:t>
            </a:r>
            <a:r>
              <a:rPr dirty="0" lang="ru-RU"/>
              <a:t>заключили</a:t>
            </a:r>
            <a:r>
              <a:rPr dirty="0" spc="300" lang="ru-RU"/>
              <a:t xml:space="preserve"> </a:t>
            </a:r>
            <a:r>
              <a:rPr dirty="0" lang="ru-RU"/>
              <a:t>договоры</a:t>
            </a:r>
            <a:r>
              <a:rPr dirty="0" spc="100" lang="ru-RU"/>
              <a:t xml:space="preserve"> </a:t>
            </a:r>
            <a:r>
              <a:rPr dirty="0" lang="ru-RU"/>
              <a:t>о</a:t>
            </a:r>
            <a:r>
              <a:rPr dirty="0" spc="200" lang="ru-RU"/>
              <a:t xml:space="preserve"> </a:t>
            </a:r>
            <a:r>
              <a:rPr dirty="0" lang="ru-RU"/>
              <a:t>целевом</a:t>
            </a:r>
            <a:r>
              <a:rPr dirty="0" spc="300" lang="ru-RU"/>
              <a:t xml:space="preserve"> </a:t>
            </a:r>
            <a:r>
              <a:rPr dirty="0" lang="ru-RU"/>
              <a:t>обучении</a:t>
            </a:r>
            <a:r>
              <a:rPr dirty="0" spc="100" lang="ru-RU"/>
              <a:t xml:space="preserve"> </a:t>
            </a:r>
            <a:r>
              <a:rPr dirty="0" lang="ru-RU"/>
              <a:t>с</a:t>
            </a:r>
            <a:r>
              <a:rPr dirty="0" spc="300" lang="ru-RU"/>
              <a:t xml:space="preserve"> </a:t>
            </a:r>
            <a:r>
              <a:rPr dirty="0" lang="ru-RU"/>
              <a:t>организациями</a:t>
            </a:r>
            <a:r>
              <a:rPr dirty="0" spc="200" lang="ru-RU"/>
              <a:t xml:space="preserve"> </a:t>
            </a:r>
            <a:r>
              <a:rPr dirty="0" lang="ru-RU"/>
              <a:t>ЮВАО.</a:t>
            </a:r>
          </a:p>
          <a:p>
            <a:pPr indent="-342900" marL="342900">
              <a:buAutoNum type="arabicPeriod"/>
            </a:pPr>
            <a:r>
              <a:rPr dirty="0" b="1" lang="ru-RU"/>
              <a:t>84</a:t>
            </a:r>
            <a:r>
              <a:rPr dirty="0" spc="300" lang="ru-RU"/>
              <a:t xml:space="preserve"> </a:t>
            </a:r>
            <a:r>
              <a:rPr dirty="0" lang="ru-RU"/>
              <a:t>организации</a:t>
            </a:r>
            <a:r>
              <a:rPr dirty="0" spc="300" lang="ru-RU"/>
              <a:t xml:space="preserve"> </a:t>
            </a:r>
            <a:r>
              <a:rPr dirty="0" lang="ru-RU"/>
              <a:t>ЮВАО</a:t>
            </a:r>
            <a:r>
              <a:rPr dirty="0" spc="300" lang="ru-RU"/>
              <a:t xml:space="preserve"> </a:t>
            </a:r>
            <a:r>
              <a:rPr dirty="0" lang="ru-RU"/>
              <a:t>выступили</a:t>
            </a:r>
            <a:r>
              <a:rPr dirty="0" spc="200" lang="ru-RU"/>
              <a:t xml:space="preserve"> </a:t>
            </a:r>
            <a:r>
              <a:rPr dirty="0" lang="ru-RU"/>
              <a:t>в</a:t>
            </a:r>
            <a:r>
              <a:rPr dirty="0" spc="200" lang="ru-RU"/>
              <a:t xml:space="preserve"> </a:t>
            </a:r>
            <a:r>
              <a:rPr dirty="0" lang="ru-RU"/>
              <a:t>2025</a:t>
            </a:r>
            <a:r>
              <a:rPr dirty="0" spc="300" lang="ru-RU"/>
              <a:t xml:space="preserve"> </a:t>
            </a:r>
            <a:r>
              <a:rPr dirty="0" lang="ru-RU"/>
              <a:t>г.</a:t>
            </a:r>
            <a:r>
              <a:rPr dirty="0" spc="200" lang="ru-RU"/>
              <a:t xml:space="preserve"> </a:t>
            </a:r>
            <a:r>
              <a:rPr dirty="0" lang="ru-RU"/>
              <a:t>в</a:t>
            </a:r>
            <a:r>
              <a:rPr dirty="0" spc="300" lang="ru-RU"/>
              <a:t xml:space="preserve"> </a:t>
            </a:r>
            <a:r>
              <a:rPr dirty="0" lang="ru-RU"/>
              <a:t>роли</a:t>
            </a:r>
            <a:r>
              <a:rPr dirty="0" spc="200" lang="ru-RU"/>
              <a:t xml:space="preserve"> </a:t>
            </a:r>
            <a:r>
              <a:rPr dirty="0" lang="ru-RU"/>
              <a:t>работодателей</a:t>
            </a:r>
            <a:r>
              <a:rPr dirty="0" spc="300" lang="ru-RU"/>
              <a:t xml:space="preserve"> </a:t>
            </a:r>
            <a:r>
              <a:rPr dirty="0" lang="ru-RU"/>
              <a:t>для</a:t>
            </a:r>
            <a:r>
              <a:rPr dirty="0" spc="200" lang="ru-RU"/>
              <a:t xml:space="preserve"> </a:t>
            </a:r>
            <a:r>
              <a:rPr dirty="0" lang="ru-RU"/>
              <a:t>выпускников</a:t>
            </a:r>
            <a:r>
              <a:rPr dirty="0" spc="200" lang="ru-RU"/>
              <a:t xml:space="preserve"> </a:t>
            </a:r>
            <a:r>
              <a:rPr dirty="0" lang="ru-RU"/>
              <a:t>МЭИ.</a:t>
            </a:r>
          </a:p>
        </p:txBody>
      </p:sp>
      <p:sp>
        <p:nvSpPr>
          <p:cNvPr name="TextBox 6" id="7">
            <a:extLst>
              <a:ext uri="{FF2B5EF4-FFF2-40B4-BE49-F238E27FC236}">
                <a16:creationId xmlns:a16="http://schemas.microsoft.com/office/drawing/2014/main" id="{1E96C718-F565-FC08-3D5C-AD8CA1EFD793}"/>
              </a:ext>
            </a:extLst>
          </p:cNvPr>
          <p:cNvSpPr txBox="1"/>
          <p:nvPr/>
        </p:nvSpPr>
        <p:spPr>
          <a:xfrm>
            <a:off x="632742" y="2673796"/>
            <a:ext cx="10838166" cy="3482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dirty="0" sz="1600" lang="ru-RU">
              <a:effectLst/>
              <a:latin charset="0" panose="02020603050405020304" pitchFamily="18" typeface="Times New Roman"/>
              <a:ea charset="0" panose="020F0502020204030204" pitchFamily="34" typeface="Calibri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dirty="0" b="1" lang="ru-RU">
                <a:solidFill>
                  <a:srgbClr val="00487E"/>
                </a:solidFill>
                <a:latin typeface="Montserrat"/>
                <a:sym typeface="Montserrat"/>
              </a:rPr>
              <a:t>Организации-партнеры</a:t>
            </a:r>
            <a:r>
              <a:rPr dirty="0" b="1" spc="200" lang="ru-RU">
                <a:solidFill>
                  <a:srgbClr val="00487E"/>
                </a:solidFill>
                <a:latin typeface="Montserrat"/>
                <a:sym typeface="Montserrat"/>
              </a:rPr>
              <a:t xml:space="preserve"> </a:t>
            </a:r>
            <a:r>
              <a:rPr dirty="0" b="1" lang="ru-RU">
                <a:solidFill>
                  <a:srgbClr val="00487E"/>
                </a:solidFill>
                <a:latin typeface="Montserrat"/>
                <a:sym typeface="Montserrat"/>
              </a:rPr>
              <a:t>принимают</a:t>
            </a:r>
            <a:r>
              <a:rPr dirty="0" b="1" spc="300" lang="ru-RU">
                <a:solidFill>
                  <a:srgbClr val="00487E"/>
                </a:solidFill>
                <a:latin typeface="Montserrat"/>
                <a:sym typeface="Montserrat"/>
              </a:rPr>
              <a:t xml:space="preserve"> </a:t>
            </a:r>
            <a:r>
              <a:rPr dirty="0" b="1" lang="ru-RU">
                <a:solidFill>
                  <a:srgbClr val="00487E"/>
                </a:solidFill>
                <a:latin typeface="Montserrat"/>
                <a:sym typeface="Montserrat"/>
              </a:rPr>
              <a:t>активное</a:t>
            </a:r>
            <a:r>
              <a:rPr dirty="0" b="1" spc="300" lang="ru-RU">
                <a:solidFill>
                  <a:srgbClr val="00487E"/>
                </a:solidFill>
                <a:latin typeface="Montserrat"/>
                <a:sym typeface="Montserrat"/>
              </a:rPr>
              <a:t xml:space="preserve"> </a:t>
            </a:r>
            <a:r>
              <a:rPr dirty="0" b="1" lang="ru-RU">
                <a:solidFill>
                  <a:srgbClr val="00487E"/>
                </a:solidFill>
                <a:latin typeface="Montserrat"/>
                <a:sym typeface="Montserrat"/>
              </a:rPr>
              <a:t>участие</a:t>
            </a:r>
            <a:r>
              <a:rPr dirty="0" b="1" spc="300" lang="ru-RU">
                <a:solidFill>
                  <a:srgbClr val="00487E"/>
                </a:solidFill>
                <a:latin typeface="Montserrat"/>
                <a:sym typeface="Montserrat"/>
              </a:rPr>
              <a:t xml:space="preserve"> </a:t>
            </a:r>
            <a:r>
              <a:rPr dirty="0" b="1" lang="ru-RU">
                <a:solidFill>
                  <a:srgbClr val="00487E"/>
                </a:solidFill>
                <a:latin typeface="Montserrat"/>
                <a:sym typeface="Montserrat"/>
              </a:rPr>
              <a:t>в</a:t>
            </a:r>
            <a:r>
              <a:rPr dirty="0" b="1" spc="300" lang="ru-RU">
                <a:solidFill>
                  <a:srgbClr val="00487E"/>
                </a:solidFill>
                <a:latin typeface="Montserrat"/>
                <a:sym typeface="Montserrat"/>
              </a:rPr>
              <a:t xml:space="preserve"> </a:t>
            </a:r>
            <a:r>
              <a:rPr dirty="0" b="1" lang="ru-RU">
                <a:solidFill>
                  <a:srgbClr val="00487E"/>
                </a:solidFill>
                <a:latin typeface="Montserrat"/>
                <a:sym typeface="Montserrat"/>
              </a:rPr>
              <a:t>различных</a:t>
            </a:r>
            <a:r>
              <a:rPr dirty="0" b="1" spc="300" lang="ru-RU">
                <a:solidFill>
                  <a:srgbClr val="00487E"/>
                </a:solidFill>
                <a:latin typeface="Montserrat"/>
                <a:sym typeface="Montserrat"/>
              </a:rPr>
              <a:t xml:space="preserve"> </a:t>
            </a:r>
            <a:r>
              <a:rPr dirty="0" b="1" lang="ru-RU">
                <a:solidFill>
                  <a:srgbClr val="00487E"/>
                </a:solidFill>
                <a:latin typeface="Montserrat"/>
                <a:sym typeface="Montserrat"/>
              </a:rPr>
              <a:t>мероприятиях:</a:t>
            </a:r>
          </a:p>
          <a:p>
            <a:pPr lvl="0" indent="-342900" marL="342900">
              <a:lnSpc>
                <a:spcPct val="115000"/>
              </a:lnSpc>
              <a:buFont charset="2" panose="05050102010706020507" pitchFamily="18" typeface="Symbol"/>
              <a:buChar char=""/>
            </a:pPr>
            <a:r>
              <a:rPr dirty="0" sz="1600" lang="ru-RU">
                <a:effectLst/>
                <a:ea charset="0" panose="020F0502020204030204" pitchFamily="34" typeface="Calibri"/>
              </a:rPr>
              <a:t>Дни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открытых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дверей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с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участием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организаций-партнеров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</a:p>
          <a:p>
            <a:pPr lvl="0" indent="-342900" marL="342900">
              <a:lnSpc>
                <a:spcPct val="115000"/>
              </a:lnSpc>
              <a:buFont charset="2" panose="05050102010706020507" pitchFamily="18" typeface="Symbol"/>
              <a:buChar char=""/>
            </a:pPr>
            <a:r>
              <a:rPr dirty="0" sz="1600" lang="ru-RU">
                <a:effectLst/>
                <a:ea charset="0" panose="020F0502020204030204" pitchFamily="34" typeface="Calibri"/>
              </a:rPr>
              <a:t>Дни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карьеры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НИУ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«МЭИ»</a:t>
            </a:r>
          </a:p>
          <a:p>
            <a:pPr lvl="0" indent="-342900" marL="342900" algn="just">
              <a:lnSpc>
                <a:spcPct val="115000"/>
              </a:lnSpc>
              <a:buFont charset="2" panose="05050102010706020507" pitchFamily="18" typeface="Symbol"/>
              <a:buChar char=""/>
            </a:pPr>
            <a:r>
              <a:rPr dirty="0" sz="1600" lang="ru-RU">
                <a:effectLst/>
                <a:ea charset="0" panose="020F0502020204030204" pitchFamily="34" typeface="Calibri"/>
              </a:rPr>
              <a:t>Фестиваль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радиоэлектроники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–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на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сегодняшний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день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единственная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в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России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площадка,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на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которой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собираются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представители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профессионального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сообщества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в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сфере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радиоэлектроники.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Площадка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создана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с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целью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популяризации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науки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и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профессии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радиоинженера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и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способствует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обеспечению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отрасли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молодыми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специалистами.</a:t>
            </a:r>
          </a:p>
          <a:p>
            <a:pPr lvl="0" indent="-342900" marL="342900">
              <a:lnSpc>
                <a:spcPct val="115000"/>
              </a:lnSpc>
              <a:buFont charset="2" panose="05050102010706020507" pitchFamily="18" typeface="Symbol"/>
              <a:buChar char=""/>
            </a:pPr>
            <a:r>
              <a:rPr dirty="0" sz="1600" lang="ru-RU">
                <a:effectLst/>
                <a:ea charset="0" panose="020F0502020204030204" pitchFamily="34" typeface="Calibri"/>
              </a:rPr>
              <a:t>Конференция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«Подготовка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высококвалифицированных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кадров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для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обеспечения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технологического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суверенитета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Российской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Федерации»</a:t>
            </a:r>
          </a:p>
          <a:p>
            <a:pPr lvl="0" indent="-342900" marL="342900" algn="just">
              <a:lnSpc>
                <a:spcPct val="115000"/>
              </a:lnSpc>
              <a:spcAft>
                <a:spcPts val="1000"/>
              </a:spcAft>
              <a:buFont charset="2" panose="05050102010706020507" pitchFamily="18" typeface="Symbol"/>
              <a:buChar char=""/>
            </a:pPr>
            <a:r>
              <a:rPr dirty="0" sz="1600" lang="ru-RU">
                <a:effectLst/>
                <a:ea charset="0" panose="020F0502020204030204" pitchFamily="34" typeface="Calibri"/>
              </a:rPr>
              <a:t>Регулярные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встречи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представителей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организаций-партнеров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со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студентами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(презентации,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открытые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лекции,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круглые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столы,</a:t>
            </a:r>
            <a:r>
              <a:rPr dirty="0" sz="1600" spc="1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мастер-классы</a:t>
            </a:r>
            <a:r>
              <a:rPr dirty="0" sz="1600" spc="2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и</a:t>
            </a:r>
            <a:r>
              <a:rPr dirty="0" sz="1600" spc="300" lang="ru-RU">
                <a:effectLst/>
                <a:ea charset="0" panose="020F0502020204030204" pitchFamily="34" typeface="Calibri"/>
              </a:rPr>
              <a:t xml:space="preserve"> </a:t>
            </a:r>
            <a:r>
              <a:rPr dirty="0" sz="1600" lang="ru-RU">
                <a:effectLst/>
                <a:ea charset="0" panose="020F0502020204030204" pitchFamily="34" typeface="Calibri"/>
              </a:rPr>
              <a:t>т.п.)</a:t>
            </a:r>
          </a:p>
        </p:txBody>
      </p:sp>
    </p:spTree>
    <p:extLst>
      <p:ext uri="{BB962C8B-B14F-4D97-AF65-F5344CB8AC3E}">
        <p14:creationId xmlns:p14="http://schemas.microsoft.com/office/powerpoint/2010/main" val="1794038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30730" y="642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Заголовок 6" id="2">
            <a:extLst>
              <a:ext uri="{FF2B5EF4-FFF2-40B4-BE49-F238E27FC236}">
                <a16:creationId xmlns:a16="http://schemas.microsoft.com/office/drawing/2014/main" id="{78C95DC3-DBBF-A0D6-BDF9-1CD269B89A05}"/>
              </a:ext>
            </a:extLst>
          </p:cNvPr>
          <p:cNvSpPr txBox="1">
            <a:spLocks/>
          </p:cNvSpPr>
          <p:nvPr/>
        </p:nvSpPr>
        <p:spPr>
          <a:xfrm>
            <a:off x="10449247" y="327530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Лого</a:t>
            </a:r>
            <a:r>
              <a:rPr dirty="0" b="1" sz="1400" spc="1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 xml:space="preserve"> </a:t>
            </a:r>
            <a:b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</a:br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университета</a:t>
            </a:r>
          </a:p>
        </p:txBody>
      </p:sp>
      <p:pic>
        <p:nvPicPr>
          <p:cNvPr name="Рисунок 12" id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159" y="121212"/>
            <a:ext cx="1603125" cy="720000"/>
          </a:xfrm>
          <a:prstGeom prst="rect">
            <a:avLst/>
          </a:prstGeom>
        </p:spPr>
      </p:pic>
      <p:sp>
        <p:nvSpPr>
          <p:cNvPr name="AutoShape 2" id="5">
            <a:extLst>
              <a:ext uri="{FF2B5EF4-FFF2-40B4-BE49-F238E27FC236}">
                <a16:creationId xmlns:a16="http://schemas.microsoft.com/office/drawing/2014/main" id="{1243BBE8-9A27-38B8-3538-B940F6E5AA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3600" y="328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bIns="45720" numCol="1" compatLnSpc="1" vert="horz" anchor="t" rIns="91440" wrap="square" anchorCtr="0" tIns="45720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name="Группа 15" id="16">
            <a:extLst>
              <a:ext uri="{FF2B5EF4-FFF2-40B4-BE49-F238E27FC236}">
                <a16:creationId xmlns:a16="http://schemas.microsoft.com/office/drawing/2014/main" id="{AE52C25D-3DD4-7D72-FFBF-EF4401D0921F}"/>
              </a:ext>
            </a:extLst>
          </p:cNvPr>
          <p:cNvGrpSpPr/>
          <p:nvPr/>
        </p:nvGrpSpPr>
        <p:grpSpPr>
          <a:xfrm>
            <a:off x="3048" y="0"/>
            <a:ext cx="12188952" cy="6858000"/>
            <a:chOff x="3048" y="0"/>
            <a:chExt cx="12188952" cy="6858000"/>
          </a:xfrm>
        </p:grpSpPr>
        <p:pic>
          <p:nvPicPr>
            <p:cNvPr name="Рисунок 2" id="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" y="0"/>
              <a:ext cx="12185904" cy="6858000"/>
            </a:xfrm>
            <a:prstGeom prst="rect">
              <a:avLst/>
            </a:prstGeom>
          </p:spPr>
        </p:pic>
        <p:pic>
          <p:nvPicPr>
            <p:cNvPr name="Picture 4" id="4">
              <a:extLst>
                <a:ext uri="{FF2B5EF4-FFF2-40B4-BE49-F238E27FC236}">
                  <a16:creationId xmlns:a16="http://schemas.microsoft.com/office/drawing/2014/main" id="{8DDE27D2-32CE-D1A6-D48C-C9256EF5FD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cstate="print"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8875" y="48102"/>
              <a:ext cx="1603125" cy="1125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name="Группа 13" id="14">
              <a:extLst>
                <a:ext uri="{FF2B5EF4-FFF2-40B4-BE49-F238E27FC236}">
                  <a16:creationId xmlns:a16="http://schemas.microsoft.com/office/drawing/2014/main" id="{100F97C8-9DAC-A28E-B906-53935267811C}"/>
                </a:ext>
              </a:extLst>
            </p:cNvPr>
            <p:cNvGrpSpPr/>
            <p:nvPr/>
          </p:nvGrpSpPr>
          <p:grpSpPr>
            <a:xfrm>
              <a:off x="484367" y="2336339"/>
              <a:ext cx="5777469" cy="3590563"/>
              <a:chOff x="-7815414" y="-1778461"/>
              <a:chExt cx="5777469" cy="3590563"/>
            </a:xfrm>
          </p:grpSpPr>
          <p:sp>
            <p:nvSpPr>
              <p:cNvPr name="Прямоугольник 11" id="12">
                <a:extLst>
                  <a:ext uri="{FF2B5EF4-FFF2-40B4-BE49-F238E27FC236}">
                    <a16:creationId xmlns:a16="http://schemas.microsoft.com/office/drawing/2014/main" id="{88D83837-9CB3-5A3E-3766-7A566F1ABA24}"/>
                  </a:ext>
                </a:extLst>
              </p:cNvPr>
              <p:cNvSpPr/>
              <p:nvPr/>
            </p:nvSpPr>
            <p:spPr>
              <a:xfrm>
                <a:off x="-7815414" y="-1778461"/>
                <a:ext cx="5764033" cy="355692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 rtlCol="0"/>
              <a:lstStyle/>
              <a:p>
                <a:pPr algn="ctr"/>
                <a:endParaRPr lang="ru-RU"/>
              </a:p>
            </p:txBody>
          </p:sp>
          <p:pic>
            <p:nvPicPr>
              <p:cNvPr name="Рисунок 5" id="6">
                <a:extLst>
                  <a:ext uri="{FF2B5EF4-FFF2-40B4-BE49-F238E27FC236}">
                    <a16:creationId xmlns:a16="http://schemas.microsoft.com/office/drawing/2014/main" id="{D940B3F9-51FD-177A-86C1-6A91A5C85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19471"/>
              <a:stretch/>
            </p:blipFill>
            <p:spPr>
              <a:xfrm>
                <a:off x="-7717753" y="-1733372"/>
                <a:ext cx="2878822" cy="3528654"/>
              </a:xfrm>
              <a:prstGeom prst="rect">
                <a:avLst/>
              </a:prstGeom>
            </p:spPr>
          </p:pic>
          <p:pic>
            <p:nvPicPr>
              <p:cNvPr name="Рисунок 9" id="10">
                <a:extLst>
                  <a:ext uri="{FF2B5EF4-FFF2-40B4-BE49-F238E27FC236}">
                    <a16:creationId xmlns:a16="http://schemas.microsoft.com/office/drawing/2014/main" id="{54CDE3E7-BACF-0152-7024-20C3ED424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4764117" y="-1733372"/>
                <a:ext cx="2726172" cy="35454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504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30730" y="642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Заголовок 6" id="2">
            <a:extLst>
              <a:ext uri="{FF2B5EF4-FFF2-40B4-BE49-F238E27FC236}">
                <a16:creationId xmlns:a16="http://schemas.microsoft.com/office/drawing/2014/main" id="{78C95DC3-DBBF-A0D6-BDF9-1CD269B89A05}"/>
              </a:ext>
            </a:extLst>
          </p:cNvPr>
          <p:cNvSpPr txBox="1">
            <a:spLocks/>
          </p:cNvSpPr>
          <p:nvPr/>
        </p:nvSpPr>
        <p:spPr>
          <a:xfrm>
            <a:off x="10449247" y="327530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Лого</a:t>
            </a:r>
            <a:r>
              <a:rPr dirty="0" b="1" sz="1400" spc="1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 xml:space="preserve"> </a:t>
            </a:r>
            <a:b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</a:br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университета</a:t>
            </a:r>
          </a:p>
        </p:txBody>
      </p:sp>
      <p:pic>
        <p:nvPicPr>
          <p:cNvPr name="Рисунок 12" id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159" y="121212"/>
            <a:ext cx="1603125" cy="720000"/>
          </a:xfrm>
          <a:prstGeom prst="rect">
            <a:avLst/>
          </a:prstGeom>
        </p:spPr>
      </p:pic>
      <p:pic>
        <p:nvPicPr>
          <p:cNvPr name="Рисунок 2" id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name="TextBox 5" id="6"/>
          <p:cNvSpPr txBox="1"/>
          <p:nvPr/>
        </p:nvSpPr>
        <p:spPr>
          <a:xfrm>
            <a:off x="11660655" y="631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3</a:t>
            </a:r>
          </a:p>
        </p:txBody>
      </p:sp>
      <p:sp>
        <p:nvSpPr>
          <p:cNvPr name="Прямоугольник 4" id="5"/>
          <p:cNvSpPr/>
          <p:nvPr/>
        </p:nvSpPr>
        <p:spPr>
          <a:xfrm>
            <a:off x="2112297" y="1324646"/>
            <a:ext cx="8075691" cy="4992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pic>
        <p:nvPicPr>
          <p:cNvPr name="Рисунок 6" id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68" y="1294646"/>
            <a:ext cx="10800000" cy="5246040"/>
          </a:xfrm>
          <a:prstGeom prst="rect">
            <a:avLst/>
          </a:prstGeom>
        </p:spPr>
      </p:pic>
      <p:sp>
        <p:nvSpPr>
          <p:cNvPr name="TextBox 8" id="9"/>
          <p:cNvSpPr txBox="1"/>
          <p:nvPr/>
        </p:nvSpPr>
        <p:spPr>
          <a:xfrm>
            <a:off x="295605" y="384867"/>
            <a:ext cx="6541655" cy="830997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r>
              <a:rPr dirty="0" b="1" sz="4800" lang="ru-RU">
                <a:solidFill>
                  <a:srgbClr val="031E4F"/>
                </a:solidFill>
                <a:latin charset="0" panose="020B0A04020102020204" pitchFamily="34" typeface="Arial Black"/>
              </a:rPr>
              <a:t>Награды</a:t>
            </a:r>
            <a:r>
              <a:rPr dirty="0" b="1" sz="4800" spc="100" lang="ru-RU">
                <a:solidFill>
                  <a:srgbClr val="031E4F"/>
                </a:solidFill>
                <a:latin charset="0" panose="020B0A04020102020204" pitchFamily="34" typeface="Arial Black"/>
              </a:rPr>
              <a:t xml:space="preserve"> </a:t>
            </a:r>
            <a:r>
              <a:rPr dirty="0" b="1" sz="4800" lang="ru-RU">
                <a:solidFill>
                  <a:srgbClr val="031E4F"/>
                </a:solidFill>
                <a:latin charset="0" panose="020B0A04020102020204" pitchFamily="34" typeface="Arial Black"/>
              </a:rPr>
              <a:t>МЭИ</a:t>
            </a:r>
          </a:p>
        </p:txBody>
      </p:sp>
      <p:pic>
        <p:nvPicPr>
          <p:cNvPr name="Picture 4" id="4">
            <a:extLst>
              <a:ext uri="{FF2B5EF4-FFF2-40B4-BE49-F238E27FC236}">
                <a16:creationId xmlns:a16="http://schemas.microsoft.com/office/drawing/2014/main" id="{9320970F-9754-B0F0-4923-8719D23571A5}"/>
              </a:ext>
            </a:extLst>
          </p:cNvPr>
          <p:cNvPicPr>
            <a:picLocks noChangeAspect="1" noChangeArrowheads="1"/>
          </p:cNvPicPr>
          <p:nvPr/>
        </p:nvPicPr>
        <p:blipFill>
          <a:blip cstate="print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75" y="48102"/>
            <a:ext cx="1603125" cy="11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65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20730" y="641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Заголовок 6" id="2">
            <a:extLst>
              <a:ext uri="{FF2B5EF4-FFF2-40B4-BE49-F238E27FC236}">
                <a16:creationId xmlns:a16="http://schemas.microsoft.com/office/drawing/2014/main" id="{78C95DC3-DBBF-A0D6-BDF9-1CD269B89A05}"/>
              </a:ext>
            </a:extLst>
          </p:cNvPr>
          <p:cNvSpPr txBox="1">
            <a:spLocks/>
          </p:cNvSpPr>
          <p:nvPr/>
        </p:nvSpPr>
        <p:spPr>
          <a:xfrm>
            <a:off x="10469247" y="347530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Лого</a:t>
            </a:r>
            <a:r>
              <a:rPr dirty="0" b="1" sz="1400" spc="3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 xml:space="preserve"> </a:t>
            </a:r>
            <a:b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</a:br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университета</a:t>
            </a:r>
          </a:p>
        </p:txBody>
      </p:sp>
      <p:pic>
        <p:nvPicPr>
          <p:cNvPr name="Рисунок 12" id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159" y="121212"/>
            <a:ext cx="1603125" cy="720000"/>
          </a:xfrm>
          <a:prstGeom prst="rect">
            <a:avLst/>
          </a:prstGeom>
        </p:spPr>
      </p:pic>
      <p:pic>
        <p:nvPicPr>
          <p:cNvPr name="Рисунок 2" id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name="TextBox 5" id="6"/>
          <p:cNvSpPr txBox="1"/>
          <p:nvPr/>
        </p:nvSpPr>
        <p:spPr>
          <a:xfrm>
            <a:off x="11660655" y="631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4</a:t>
            </a:r>
          </a:p>
        </p:txBody>
      </p:sp>
      <p:sp>
        <p:nvSpPr>
          <p:cNvPr name="Прямоугольник 4" id="5"/>
          <p:cNvSpPr/>
          <p:nvPr/>
        </p:nvSpPr>
        <p:spPr>
          <a:xfrm>
            <a:off x="2092297" y="1304646"/>
            <a:ext cx="8075691" cy="4992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ru-RU"/>
          </a:p>
        </p:txBody>
      </p:sp>
      <p:pic>
        <p:nvPicPr>
          <p:cNvPr name="Рисунок 3" id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7" y="1526357"/>
            <a:ext cx="12132091" cy="4639458"/>
          </a:xfrm>
          <a:prstGeom prst="rect">
            <a:avLst/>
          </a:prstGeom>
        </p:spPr>
      </p:pic>
      <p:sp>
        <p:nvSpPr>
          <p:cNvPr name="TextBox 8" id="9"/>
          <p:cNvSpPr txBox="1"/>
          <p:nvPr/>
        </p:nvSpPr>
        <p:spPr>
          <a:xfrm>
            <a:off x="285605" y="374867"/>
            <a:ext cx="6541655" cy="830997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r>
              <a:rPr dirty="0" b="1" sz="4800" lang="ru-RU">
                <a:solidFill>
                  <a:srgbClr val="031E4F"/>
                </a:solidFill>
                <a:latin charset="0" panose="020B0A04020102020204" pitchFamily="34" typeface="Arial Black"/>
              </a:rPr>
              <a:t>Награды</a:t>
            </a:r>
            <a:r>
              <a:rPr dirty="0" b="1" sz="4800" spc="200" lang="ru-RU">
                <a:solidFill>
                  <a:srgbClr val="031E4F"/>
                </a:solidFill>
                <a:latin charset="0" panose="020B0A04020102020204" pitchFamily="34" typeface="Arial Black"/>
              </a:rPr>
              <a:t xml:space="preserve"> </a:t>
            </a:r>
            <a:r>
              <a:rPr dirty="0" b="1" sz="4800" lang="ru-RU">
                <a:solidFill>
                  <a:srgbClr val="031E4F"/>
                </a:solidFill>
                <a:latin charset="0" panose="020B0A04020102020204" pitchFamily="34" typeface="Arial Black"/>
              </a:rPr>
              <a:t>МЭИ</a:t>
            </a:r>
          </a:p>
        </p:txBody>
      </p:sp>
      <p:pic>
        <p:nvPicPr>
          <p:cNvPr name="Picture 4" id="7">
            <a:extLst>
              <a:ext uri="{FF2B5EF4-FFF2-40B4-BE49-F238E27FC236}">
                <a16:creationId xmlns:a16="http://schemas.microsoft.com/office/drawing/2014/main" id="{B14145DF-9EEB-7838-2954-50C87D4F2075}"/>
              </a:ext>
            </a:extLst>
          </p:cNvPr>
          <p:cNvPicPr>
            <a:picLocks noChangeAspect="1" noChangeArrowheads="1"/>
          </p:cNvPicPr>
          <p:nvPr/>
        </p:nvPicPr>
        <p:blipFill>
          <a:blip cstate="print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75" y="48102"/>
            <a:ext cx="1603125" cy="11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719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20730" y="641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Заголовок 6" id="2">
            <a:extLst>
              <a:ext uri="{FF2B5EF4-FFF2-40B4-BE49-F238E27FC236}">
                <a16:creationId xmlns:a16="http://schemas.microsoft.com/office/drawing/2014/main" id="{78C95DC3-DBBF-A0D6-BDF9-1CD269B89A05}"/>
              </a:ext>
            </a:extLst>
          </p:cNvPr>
          <p:cNvSpPr txBox="1">
            <a:spLocks/>
          </p:cNvSpPr>
          <p:nvPr/>
        </p:nvSpPr>
        <p:spPr>
          <a:xfrm>
            <a:off x="10449247" y="327530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Лого</a:t>
            </a:r>
            <a:r>
              <a:rPr dirty="0" b="1" sz="1400" spc="2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 xml:space="preserve"> </a:t>
            </a:r>
            <a:b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</a:br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университета</a:t>
            </a:r>
          </a:p>
        </p:txBody>
      </p:sp>
      <p:pic>
        <p:nvPicPr>
          <p:cNvPr name="Рисунок 12" id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159" y="121212"/>
            <a:ext cx="1603125" cy="720000"/>
          </a:xfrm>
          <a:prstGeom prst="rect">
            <a:avLst/>
          </a:prstGeom>
        </p:spPr>
      </p:pic>
      <p:pic>
        <p:nvPicPr>
          <p:cNvPr name="Рисунок 4" id="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917" y="481212"/>
            <a:ext cx="12185904" cy="6858000"/>
          </a:xfrm>
          <a:prstGeom prst="rect">
            <a:avLst/>
          </a:prstGeom>
        </p:spPr>
      </p:pic>
      <p:sp>
        <p:nvSpPr>
          <p:cNvPr name="TextBox 13" id="14"/>
          <p:cNvSpPr txBox="1"/>
          <p:nvPr/>
        </p:nvSpPr>
        <p:spPr>
          <a:xfrm>
            <a:off x="11640655" y="629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97873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30730" y="642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Заголовок 6" id="2">
            <a:extLst>
              <a:ext uri="{FF2B5EF4-FFF2-40B4-BE49-F238E27FC236}">
                <a16:creationId xmlns:a16="http://schemas.microsoft.com/office/drawing/2014/main" id="{78C95DC3-DBBF-A0D6-BDF9-1CD269B89A05}"/>
              </a:ext>
            </a:extLst>
          </p:cNvPr>
          <p:cNvSpPr txBox="1">
            <a:spLocks/>
          </p:cNvSpPr>
          <p:nvPr/>
        </p:nvSpPr>
        <p:spPr>
          <a:xfrm>
            <a:off x="10469247" y="347530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Лого</a:t>
            </a:r>
            <a:r>
              <a:rPr dirty="0" b="1" sz="1400" spc="2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 xml:space="preserve"> </a:t>
            </a:r>
            <a:b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</a:br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университета</a:t>
            </a:r>
          </a:p>
        </p:txBody>
      </p:sp>
      <p:pic>
        <p:nvPicPr>
          <p:cNvPr name="Рисунок 12" id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159" y="121212"/>
            <a:ext cx="1603125" cy="720000"/>
          </a:xfrm>
          <a:prstGeom prst="rect">
            <a:avLst/>
          </a:prstGeom>
        </p:spPr>
      </p:pic>
      <p:pic>
        <p:nvPicPr>
          <p:cNvPr name="Рисунок 2" id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name="TextBox 5" id="6"/>
          <p:cNvSpPr txBox="1"/>
          <p:nvPr/>
        </p:nvSpPr>
        <p:spPr>
          <a:xfrm>
            <a:off x="11640655" y="629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6</a:t>
            </a:r>
          </a:p>
        </p:txBody>
      </p:sp>
      <p:pic>
        <p:nvPicPr>
          <p:cNvPr name="Picture 4" id="4">
            <a:extLst>
              <a:ext uri="{FF2B5EF4-FFF2-40B4-BE49-F238E27FC236}">
                <a16:creationId xmlns:a16="http://schemas.microsoft.com/office/drawing/2014/main" id="{9F2AC21C-3236-9654-0757-0F9C0C9A29E7}"/>
              </a:ext>
            </a:extLst>
          </p:cNvPr>
          <p:cNvPicPr>
            <a:picLocks noChangeAspect="1" noChangeArrowheads="1"/>
          </p:cNvPicPr>
          <p:nvPr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75" y="48102"/>
            <a:ext cx="1603125" cy="11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25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40730" y="643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Заголовок 6" id="2">
            <a:extLst>
              <a:ext uri="{FF2B5EF4-FFF2-40B4-BE49-F238E27FC236}">
                <a16:creationId xmlns:a16="http://schemas.microsoft.com/office/drawing/2014/main" id="{78C95DC3-DBBF-A0D6-BDF9-1CD269B89A05}"/>
              </a:ext>
            </a:extLst>
          </p:cNvPr>
          <p:cNvSpPr txBox="1">
            <a:spLocks/>
          </p:cNvSpPr>
          <p:nvPr/>
        </p:nvSpPr>
        <p:spPr>
          <a:xfrm>
            <a:off x="10469247" y="347530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Лого</a:t>
            </a:r>
            <a:r>
              <a:rPr dirty="0" b="1" sz="1400" spc="1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 xml:space="preserve"> </a:t>
            </a:r>
            <a:b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</a:br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университета</a:t>
            </a:r>
          </a:p>
        </p:txBody>
      </p:sp>
      <p:pic>
        <p:nvPicPr>
          <p:cNvPr name="Рисунок 12" id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159" y="121212"/>
            <a:ext cx="1603125" cy="720000"/>
          </a:xfrm>
          <a:prstGeom prst="rect">
            <a:avLst/>
          </a:prstGeom>
        </p:spPr>
      </p:pic>
      <p:pic>
        <p:nvPicPr>
          <p:cNvPr name="Рисунок 2" id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name="TextBox 5" id="6"/>
          <p:cNvSpPr txBox="1"/>
          <p:nvPr/>
        </p:nvSpPr>
        <p:spPr>
          <a:xfrm>
            <a:off x="11660655" y="631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7</a:t>
            </a:r>
          </a:p>
        </p:txBody>
      </p:sp>
      <p:pic>
        <p:nvPicPr>
          <p:cNvPr name="Picture 4" id="4">
            <a:extLst>
              <a:ext uri="{FF2B5EF4-FFF2-40B4-BE49-F238E27FC236}">
                <a16:creationId xmlns:a16="http://schemas.microsoft.com/office/drawing/2014/main" id="{B21528A6-E596-9C61-86F8-07521AF68F66}"/>
              </a:ext>
            </a:extLst>
          </p:cNvPr>
          <p:cNvPicPr>
            <a:picLocks noChangeAspect="1" noChangeArrowheads="1"/>
          </p:cNvPicPr>
          <p:nvPr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75" y="48102"/>
            <a:ext cx="1603125" cy="11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758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40730" y="643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Заголовок 6" id="2">
            <a:extLst>
              <a:ext uri="{FF2B5EF4-FFF2-40B4-BE49-F238E27FC236}">
                <a16:creationId xmlns:a16="http://schemas.microsoft.com/office/drawing/2014/main" id="{78C95DC3-DBBF-A0D6-BDF9-1CD269B89A05}"/>
              </a:ext>
            </a:extLst>
          </p:cNvPr>
          <p:cNvSpPr txBox="1">
            <a:spLocks/>
          </p:cNvSpPr>
          <p:nvPr/>
        </p:nvSpPr>
        <p:spPr>
          <a:xfrm>
            <a:off x="10469247" y="347530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Лого</a:t>
            </a:r>
            <a:r>
              <a:rPr dirty="0" b="1" sz="1400" spc="3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 xml:space="preserve"> </a:t>
            </a:r>
            <a:b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</a:br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университета</a:t>
            </a:r>
          </a:p>
        </p:txBody>
      </p:sp>
      <p:pic>
        <p:nvPicPr>
          <p:cNvPr name="Рисунок 12" id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159" y="121212"/>
            <a:ext cx="1603125" cy="720000"/>
          </a:xfrm>
          <a:prstGeom prst="rect">
            <a:avLst/>
          </a:prstGeom>
        </p:spPr>
      </p:pic>
      <p:pic>
        <p:nvPicPr>
          <p:cNvPr name="Рисунок 2" id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name="TextBox 5" id="6"/>
          <p:cNvSpPr txBox="1"/>
          <p:nvPr/>
        </p:nvSpPr>
        <p:spPr>
          <a:xfrm>
            <a:off x="11650655" y="630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8</a:t>
            </a:r>
          </a:p>
        </p:txBody>
      </p:sp>
      <p:pic>
        <p:nvPicPr>
          <p:cNvPr name="Picture 4" id="4">
            <a:extLst>
              <a:ext uri="{FF2B5EF4-FFF2-40B4-BE49-F238E27FC236}">
                <a16:creationId xmlns:a16="http://schemas.microsoft.com/office/drawing/2014/main" id="{584149FE-02B0-E39F-A34E-3509C8FC5A15}"/>
              </a:ext>
            </a:extLst>
          </p:cNvPr>
          <p:cNvPicPr>
            <a:picLocks noChangeAspect="1" noChangeArrowheads="1"/>
          </p:cNvPicPr>
          <p:nvPr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75" y="48102"/>
            <a:ext cx="1603125" cy="11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699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name="" id="1">
          <a:extLst>
            <a:ext uri="{FF2B5EF4-FFF2-40B4-BE49-F238E27FC236}">
              <a16:creationId xmlns:a16="http://schemas.microsoft.com/office/drawing/2014/main" id="{9EE24040-F25B-500E-6685-ADED575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Заголовок 6" id="11">
            <a:extLst>
              <a:ext uri="{FF2B5EF4-FFF2-40B4-BE49-F238E27FC236}">
                <a16:creationId xmlns:a16="http://schemas.microsoft.com/office/drawing/2014/main" id="{8145E4F1-7EAE-E5E4-ED5E-2DD04A4A1625}"/>
              </a:ext>
            </a:extLst>
          </p:cNvPr>
          <p:cNvSpPr txBox="1">
            <a:spLocks/>
          </p:cNvSpPr>
          <p:nvPr/>
        </p:nvSpPr>
        <p:spPr>
          <a:xfrm>
            <a:off x="11330730" y="6427543"/>
            <a:ext cx="697554" cy="281492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dirty="0" sz="1200" lang="ru-RU">
                <a:solidFill>
                  <a:schemeClr val="bg1">
                    <a:lumMod val="65000"/>
                  </a:schemeClr>
                </a:solidFill>
                <a:latin charset="0" panose="020B0604020202020204" pitchFamily="34" typeface="Arial"/>
                <a:ea charset="0" panose="020B0604030504040204" pitchFamily="34" typeface="Verdana"/>
                <a:cs charset="0" panose="020B0604020202020204" pitchFamily="34" typeface="Arial"/>
              </a:rPr>
              <a:t>2</a:t>
            </a:r>
          </a:p>
        </p:txBody>
      </p:sp>
      <p:sp>
        <p:nvSpPr>
          <p:cNvPr name="Заголовок 6" id="2">
            <a:extLst>
              <a:ext uri="{FF2B5EF4-FFF2-40B4-BE49-F238E27FC236}">
                <a16:creationId xmlns:a16="http://schemas.microsoft.com/office/drawing/2014/main" id="{78C95DC3-DBBF-A0D6-BDF9-1CD269B89A05}"/>
              </a:ext>
            </a:extLst>
          </p:cNvPr>
          <p:cNvSpPr txBox="1">
            <a:spLocks/>
          </p:cNvSpPr>
          <p:nvPr/>
        </p:nvSpPr>
        <p:spPr>
          <a:xfrm>
            <a:off x="10459247" y="337530"/>
            <a:ext cx="1588959" cy="462836"/>
          </a:xfrm>
          <a:prstGeom prst="rect">
            <a:avLst/>
          </a:prstGeom>
        </p:spPr>
        <p:txBody>
          <a:bodyPr>
            <a:noAutofit/>
          </a:bodyPr>
          <a:lstStyle>
            <a:lvl1pPr eaLnBrk="1" defTabSz="914400" latinLnBrk="0" rtl="0" hangingPunct="1" algn="l">
              <a:lnSpc>
                <a:spcPct val="90000"/>
              </a:lnSpc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Лого</a:t>
            </a:r>
            <a:r>
              <a:rPr dirty="0" b="1" sz="1400" spc="3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 xml:space="preserve"> </a:t>
            </a:r>
            <a:b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</a:br>
            <a:r>
              <a:rPr dirty="0" b="1" sz="1400" lang="ru-RU">
                <a:solidFill>
                  <a:schemeClr val="bg1">
                    <a:lumMod val="75000"/>
                  </a:schemeClr>
                </a:solidFill>
                <a:latin charset="0" panose="020B0604030504040204" pitchFamily="34" typeface="Verdana"/>
                <a:ea charset="0" panose="020B0604030504040204" pitchFamily="34" typeface="Verdana"/>
              </a:rPr>
              <a:t>университета</a:t>
            </a:r>
          </a:p>
        </p:txBody>
      </p:sp>
      <p:pic>
        <p:nvPicPr>
          <p:cNvPr name="Рисунок 12" id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159" y="121212"/>
            <a:ext cx="1603125" cy="720000"/>
          </a:xfrm>
          <a:prstGeom prst="rect">
            <a:avLst/>
          </a:prstGeom>
        </p:spPr>
      </p:pic>
      <p:pic>
        <p:nvPicPr>
          <p:cNvPr name="Рисунок 2" id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name="TextBox 5" id="6"/>
          <p:cNvSpPr txBox="1"/>
          <p:nvPr/>
        </p:nvSpPr>
        <p:spPr>
          <a:xfrm>
            <a:off x="11660655" y="6316679"/>
            <a:ext cx="558297" cy="523220"/>
          </a:xfrm>
          <a:prstGeom prst="rect">
            <a:avLst/>
          </a:prstGeom>
          <a:solidFill>
            <a:schemeClr val="bg1"/>
          </a:solidFill>
        </p:spPr>
        <p:txBody>
          <a:bodyPr rtlCol="0" wrap="square">
            <a:spAutoFit/>
          </a:bodyPr>
          <a:lstStyle/>
          <a:p>
            <a:pPr algn="ctr"/>
            <a:r>
              <a:rPr dirty="0" b="1" sz="2800" lang="ru-RU">
                <a:solidFill>
                  <a:srgbClr val="133266"/>
                </a:solidFill>
              </a:rPr>
              <a:t>9</a:t>
            </a:r>
          </a:p>
        </p:txBody>
      </p:sp>
      <p:pic>
        <p:nvPicPr>
          <p:cNvPr name="Picture 4" id="4">
            <a:extLst>
              <a:ext uri="{FF2B5EF4-FFF2-40B4-BE49-F238E27FC236}">
                <a16:creationId xmlns:a16="http://schemas.microsoft.com/office/drawing/2014/main" id="{DA6A6B55-FC00-177E-8E4A-06274799A0C0}"/>
              </a:ext>
            </a:extLst>
          </p:cNvPr>
          <p:cNvPicPr>
            <a:picLocks noChangeAspect="1" noChangeArrowheads="1"/>
          </p:cNvPicPr>
          <p:nvPr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75" y="48102"/>
            <a:ext cx="1603125" cy="11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5709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2175</TotalTime>
  <Words>514</Words>
  <Application>Microsoft Office PowerPoint</Application>
  <PresentationFormat>Широкоэкранный</PresentationFormat>
  <Paragraphs>109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Verdana</vt:lpstr>
      <vt:lpstr>Times New Roman</vt:lpstr>
      <vt:lpstr>Calibri Light</vt:lpstr>
      <vt:lpstr>Arial</vt:lpstr>
      <vt:lpstr>Symbol</vt:lpstr>
      <vt:lpstr>Calibri</vt:lpstr>
      <vt:lpstr>Arial Black</vt:lpstr>
      <vt:lpstr>Montserrat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Меркулова Елена Эдуардовна</cp:lastModifiedBy>
  <cp:revision>168</cp:revision>
  <cp:lastPrinted>2026-06-04T10:16:35Z</cp:lastPrinted>
  <dcterms:created xsi:type="dcterms:W3CDTF">2021-07-15T12:03:34Z</dcterms:created>
  <dcterms:modified xsi:type="dcterms:W3CDTF">2026-06-05T11:58:16Z</dcterms:modified>
</cp:coreProperties>
</file>